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Bricolage Grotesque Light"/>
      <p:regular r:id="rId19"/>
      <p:bold r:id="rId20"/>
    </p:embeddedFont>
    <p:embeddedFont>
      <p:font typeface="Bricolage Grotesque SemiBold"/>
      <p:regular r:id="rId21"/>
      <p:bold r:id="rId22"/>
    </p:embeddedFont>
    <p:embeddedFont>
      <p:font typeface="Montserrat Medium"/>
      <p:regular r:id="rId23"/>
      <p:bold r:id="rId24"/>
      <p:italic r:id="rId25"/>
      <p:boldItalic r:id="rId26"/>
    </p:embeddedFont>
    <p:embeddedFont>
      <p:font typeface="Bricolage Grotesque ExtraBold"/>
      <p:bold r:id="rId27"/>
    </p:embeddedFont>
    <p:embeddedFont>
      <p:font typeface="Bricolage Grotesque"/>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
          <p15:clr>
            <a:srgbClr val="747775"/>
          </p15:clr>
        </p15:guide>
        <p15:guide id="2" pos="324">
          <p15:clr>
            <a:srgbClr val="747775"/>
          </p15:clr>
        </p15:guide>
        <p15:guide id="3" pos="5433">
          <p15:clr>
            <a:srgbClr val="747775"/>
          </p15:clr>
        </p15:guide>
        <p15:guide id="4" orient="horz" pos="291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 orient="horz"/>
        <p:guide pos="324"/>
        <p:guide pos="5433"/>
        <p:guide pos="291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ricolageGrotesqueLight-bold.fntdata"/><Relationship Id="rId22" Type="http://schemas.openxmlformats.org/officeDocument/2006/relationships/font" Target="fonts/BricolageGrotesqueSemiBold-bold.fntdata"/><Relationship Id="rId21" Type="http://schemas.openxmlformats.org/officeDocument/2006/relationships/font" Target="fonts/BricolageGrotesqueSemiBold-regular.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BricolageGrotesque-regular.fntdata"/><Relationship Id="rId27" Type="http://schemas.openxmlformats.org/officeDocument/2006/relationships/font" Target="fonts/BricolageGrotesqueExtra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BricolageGrotesq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BricolageGrotesqueLigh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17e88e9c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17e88e9c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415df7d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5415df7d7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17e88e9cc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f17e88e9cc_1_4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e3ba93a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3e3ba93a7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17e88e9c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f17e88e9cc_1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76c1dc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576c1dc17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76c1dc17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576c1dc17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76c1dc1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576c1dc17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fe51579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7fe51579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f8a4177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4f8a4177b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51fb88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051fb8819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415df7d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35415df7d7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8.jp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28" name="Shape 128"/>
        <p:cNvGrpSpPr/>
        <p:nvPr/>
      </p:nvGrpSpPr>
      <p:grpSpPr>
        <a:xfrm>
          <a:off x="0" y="0"/>
          <a:ext cx="0" cy="0"/>
          <a:chOff x="0" y="0"/>
          <a:chExt cx="0" cy="0"/>
        </a:xfrm>
      </p:grpSpPr>
      <p:grpSp>
        <p:nvGrpSpPr>
          <p:cNvPr id="129" name="Google Shape;129;p25"/>
          <p:cNvGrpSpPr/>
          <p:nvPr/>
        </p:nvGrpSpPr>
        <p:grpSpPr>
          <a:xfrm>
            <a:off x="2391086" y="4141671"/>
            <a:ext cx="1611808" cy="751786"/>
            <a:chOff x="2391086" y="4141671"/>
            <a:chExt cx="1611808" cy="751786"/>
          </a:xfrm>
        </p:grpSpPr>
        <p:sp>
          <p:nvSpPr>
            <p:cNvPr id="130" name="Google Shape;130;p25"/>
            <p:cNvSpPr/>
            <p:nvPr/>
          </p:nvSpPr>
          <p:spPr>
            <a:xfrm>
              <a:off x="2391086" y="4141671"/>
              <a:ext cx="1611808" cy="487472"/>
            </a:xfrm>
            <a:custGeom>
              <a:rect b="b" l="l" r="r" t="t"/>
              <a:pathLst>
                <a:path extrusionOk="0" h="249321" w="824370">
                  <a:moveTo>
                    <a:pt x="122481" y="0"/>
                  </a:moveTo>
                  <a:lnTo>
                    <a:pt x="701888" y="0"/>
                  </a:lnTo>
                  <a:cubicBezTo>
                    <a:pt x="769533" y="0"/>
                    <a:pt x="824370" y="54837"/>
                    <a:pt x="824370" y="122481"/>
                  </a:cubicBezTo>
                  <a:lnTo>
                    <a:pt x="824370" y="126840"/>
                  </a:lnTo>
                  <a:cubicBezTo>
                    <a:pt x="824370" y="159324"/>
                    <a:pt x="811465" y="190477"/>
                    <a:pt x="788496" y="213447"/>
                  </a:cubicBezTo>
                  <a:cubicBezTo>
                    <a:pt x="765526" y="236417"/>
                    <a:pt x="734372" y="249321"/>
                    <a:pt x="701888" y="249321"/>
                  </a:cubicBezTo>
                  <a:lnTo>
                    <a:pt x="122481" y="249321"/>
                  </a:lnTo>
                  <a:cubicBezTo>
                    <a:pt x="89997" y="249321"/>
                    <a:pt x="58844" y="236417"/>
                    <a:pt x="35874" y="213447"/>
                  </a:cubicBezTo>
                  <a:cubicBezTo>
                    <a:pt x="12904" y="190477"/>
                    <a:pt x="0" y="159324"/>
                    <a:pt x="0" y="126840"/>
                  </a:cubicBezTo>
                  <a:lnTo>
                    <a:pt x="0" y="122481"/>
                  </a:lnTo>
                  <a:cubicBezTo>
                    <a:pt x="0" y="89997"/>
                    <a:pt x="12904" y="58844"/>
                    <a:pt x="35874" y="35874"/>
                  </a:cubicBezTo>
                  <a:cubicBezTo>
                    <a:pt x="58844" y="12904"/>
                    <a:pt x="89997" y="0"/>
                    <a:pt x="122481" y="0"/>
                  </a:cubicBezTo>
                  <a:close/>
                </a:path>
              </a:pathLst>
            </a:custGeom>
            <a:solidFill>
              <a:srgbClr val="D92D20"/>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25"/>
            <p:cNvSpPr txBox="1"/>
            <p:nvPr/>
          </p:nvSpPr>
          <p:spPr>
            <a:xfrm>
              <a:off x="2391086" y="4234787"/>
              <a:ext cx="1611808" cy="394356"/>
            </a:xfrm>
            <a:prstGeom prst="rect">
              <a:avLst/>
            </a:prstGeom>
            <a:noFill/>
            <a:ln>
              <a:noFill/>
            </a:ln>
          </p:spPr>
          <p:txBody>
            <a:bodyPr anchorCtr="0" anchor="ctr" bIns="24650" lIns="24650" spcFirstLastPara="1" rIns="24650" wrap="square" tIns="2465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32" name="Google Shape;132;p25"/>
            <p:cNvSpPr txBox="1"/>
            <p:nvPr/>
          </p:nvSpPr>
          <p:spPr>
            <a:xfrm>
              <a:off x="2604645" y="4216057"/>
              <a:ext cx="11847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 sz="2200" u="none" cap="none" strike="noStrike">
                  <a:solidFill>
                    <a:srgbClr val="FFFFFF"/>
                  </a:solidFill>
                  <a:latin typeface="Bricolage Grotesque SemiBold"/>
                  <a:ea typeface="Bricolage Grotesque SemiBold"/>
                  <a:cs typeface="Bricolage Grotesque SemiBold"/>
                  <a:sym typeface="Bricolage Grotesque SemiBold"/>
                </a:rPr>
                <a:t>Lesson </a:t>
              </a:r>
              <a:r>
                <a:rPr lang="en" sz="2200">
                  <a:solidFill>
                    <a:srgbClr val="FFFFFF"/>
                  </a:solidFill>
                  <a:latin typeface="Bricolage Grotesque SemiBold"/>
                  <a:ea typeface="Bricolage Grotesque SemiBold"/>
                  <a:cs typeface="Bricolage Grotesque SemiBold"/>
                  <a:sym typeface="Bricolage Grotesque SemiBold"/>
                </a:rPr>
                <a:t>3</a:t>
              </a:r>
              <a:endParaRPr sz="700">
                <a:latin typeface="Bricolage Grotesque SemiBold"/>
                <a:ea typeface="Bricolage Grotesque SemiBold"/>
                <a:cs typeface="Bricolage Grotesque SemiBold"/>
                <a:sym typeface="Bricolage Grotesque SemiBold"/>
              </a:endParaRPr>
            </a:p>
          </p:txBody>
        </p:sp>
      </p:grpSp>
      <p:grpSp>
        <p:nvGrpSpPr>
          <p:cNvPr id="133" name="Google Shape;133;p25"/>
          <p:cNvGrpSpPr/>
          <p:nvPr/>
        </p:nvGrpSpPr>
        <p:grpSpPr>
          <a:xfrm>
            <a:off x="490249" y="4141675"/>
            <a:ext cx="1806548" cy="487472"/>
            <a:chOff x="490250" y="4141675"/>
            <a:chExt cx="1806548" cy="487472"/>
          </a:xfrm>
        </p:grpSpPr>
        <p:sp>
          <p:nvSpPr>
            <p:cNvPr id="134" name="Google Shape;134;p25"/>
            <p:cNvSpPr/>
            <p:nvPr/>
          </p:nvSpPr>
          <p:spPr>
            <a:xfrm>
              <a:off x="490250" y="4141675"/>
              <a:ext cx="1806548" cy="487472"/>
            </a:xfrm>
            <a:custGeom>
              <a:rect b="b" l="l" r="r" t="t"/>
              <a:pathLst>
                <a:path extrusionOk="0" h="249321" w="824268">
                  <a:moveTo>
                    <a:pt x="122496" y="0"/>
                  </a:moveTo>
                  <a:lnTo>
                    <a:pt x="701772" y="0"/>
                  </a:lnTo>
                  <a:cubicBezTo>
                    <a:pt x="734260" y="0"/>
                    <a:pt x="765417" y="12906"/>
                    <a:pt x="788390" y="35878"/>
                  </a:cubicBezTo>
                  <a:cubicBezTo>
                    <a:pt x="811362" y="58851"/>
                    <a:pt x="824268" y="90008"/>
                    <a:pt x="824268" y="122496"/>
                  </a:cubicBezTo>
                  <a:lnTo>
                    <a:pt x="824268" y="126825"/>
                  </a:lnTo>
                  <a:cubicBezTo>
                    <a:pt x="824268" y="194477"/>
                    <a:pt x="769424" y="249321"/>
                    <a:pt x="701772" y="249321"/>
                  </a:cubicBezTo>
                  <a:lnTo>
                    <a:pt x="122496" y="249321"/>
                  </a:lnTo>
                  <a:cubicBezTo>
                    <a:pt x="90008" y="249321"/>
                    <a:pt x="58851" y="236415"/>
                    <a:pt x="35878" y="213443"/>
                  </a:cubicBezTo>
                  <a:cubicBezTo>
                    <a:pt x="12906" y="190470"/>
                    <a:pt x="0" y="159313"/>
                    <a:pt x="0" y="126825"/>
                  </a:cubicBezTo>
                  <a:lnTo>
                    <a:pt x="0" y="122496"/>
                  </a:lnTo>
                  <a:cubicBezTo>
                    <a:pt x="0" y="90008"/>
                    <a:pt x="12906" y="58851"/>
                    <a:pt x="35878" y="35878"/>
                  </a:cubicBezTo>
                  <a:cubicBezTo>
                    <a:pt x="58851" y="12906"/>
                    <a:pt x="90008" y="0"/>
                    <a:pt x="122496" y="0"/>
                  </a:cubicBezTo>
                  <a:close/>
                </a:path>
              </a:pathLst>
            </a:custGeom>
            <a:solidFill>
              <a:srgbClr val="D92D20"/>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25"/>
            <p:cNvSpPr txBox="1"/>
            <p:nvPr/>
          </p:nvSpPr>
          <p:spPr>
            <a:xfrm>
              <a:off x="490249" y="4234791"/>
              <a:ext cx="1806548" cy="394356"/>
            </a:xfrm>
            <a:prstGeom prst="rect">
              <a:avLst/>
            </a:prstGeom>
            <a:noFill/>
            <a:ln>
              <a:noFill/>
            </a:ln>
          </p:spPr>
          <p:txBody>
            <a:bodyPr anchorCtr="0" anchor="ctr" bIns="24650" lIns="24650" spcFirstLastPara="1" rIns="24650" wrap="square" tIns="2465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36" name="Google Shape;136;p25"/>
            <p:cNvSpPr txBox="1"/>
            <p:nvPr/>
          </p:nvSpPr>
          <p:spPr>
            <a:xfrm>
              <a:off x="539424" y="4216061"/>
              <a:ext cx="17082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2200">
                  <a:solidFill>
                    <a:schemeClr val="lt1"/>
                  </a:solidFill>
                  <a:latin typeface="Bricolage Grotesque SemiBold"/>
                  <a:ea typeface="Bricolage Grotesque SemiBold"/>
                  <a:cs typeface="Bricolage Grotesque SemiBold"/>
                  <a:sym typeface="Bricolage Grotesque SemiBold"/>
                </a:rPr>
                <a:t>DA K6</a:t>
              </a:r>
              <a:endParaRPr sz="2200">
                <a:solidFill>
                  <a:srgbClr val="FFFFFF"/>
                </a:solidFill>
                <a:latin typeface="Bricolage Grotesque SemiBold"/>
                <a:ea typeface="Bricolage Grotesque SemiBold"/>
                <a:cs typeface="Bricolage Grotesque SemiBold"/>
                <a:sym typeface="Bricolage Grotesque SemiBold"/>
              </a:endParaRPr>
            </a:p>
          </p:txBody>
        </p:sp>
      </p:grpSp>
      <p:sp>
        <p:nvSpPr>
          <p:cNvPr id="137" name="Google Shape;137;p25"/>
          <p:cNvSpPr/>
          <p:nvPr/>
        </p:nvSpPr>
        <p:spPr>
          <a:xfrm>
            <a:off x="514350" y="514350"/>
            <a:ext cx="1310733" cy="467098"/>
          </a:xfrm>
          <a:custGeom>
            <a:rect b="b" l="l" r="r" t="t"/>
            <a:pathLst>
              <a:path extrusionOk="0" h="934195" w="2621466">
                <a:moveTo>
                  <a:pt x="0" y="0"/>
                </a:moveTo>
                <a:lnTo>
                  <a:pt x="2621466" y="0"/>
                </a:lnTo>
                <a:lnTo>
                  <a:pt x="2621466" y="934195"/>
                </a:lnTo>
                <a:lnTo>
                  <a:pt x="0" y="934195"/>
                </a:lnTo>
                <a:lnTo>
                  <a:pt x="0" y="0"/>
                </a:lnTo>
                <a:close/>
              </a:path>
            </a:pathLst>
          </a:custGeom>
          <a:blipFill rotWithShape="1">
            <a:blip r:embed="rId3">
              <a:alphaModFix/>
            </a:blip>
            <a:stretch>
              <a:fillRect b="0" l="0" r="0" t="0"/>
            </a:stretch>
          </a:blipFill>
          <a:ln>
            <a:noFill/>
          </a:ln>
        </p:spPr>
      </p:sp>
      <p:sp>
        <p:nvSpPr>
          <p:cNvPr id="138" name="Google Shape;138;p25"/>
          <p:cNvSpPr txBox="1"/>
          <p:nvPr/>
        </p:nvSpPr>
        <p:spPr>
          <a:xfrm>
            <a:off x="490250" y="2012950"/>
            <a:ext cx="5589900" cy="41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700">
                <a:solidFill>
                  <a:schemeClr val="dk1"/>
                </a:solidFill>
              </a:rPr>
              <a:t>Lesson 15 - Python for EDA</a:t>
            </a:r>
            <a:endParaRPr b="1" sz="2700">
              <a:solidFill>
                <a:schemeClr val="dk1"/>
              </a:solidFill>
            </a:endParaRPr>
          </a:p>
        </p:txBody>
      </p:sp>
      <p:sp>
        <p:nvSpPr>
          <p:cNvPr id="139" name="Google Shape;139;p25"/>
          <p:cNvSpPr txBox="1"/>
          <p:nvPr/>
        </p:nvSpPr>
        <p:spPr>
          <a:xfrm>
            <a:off x="523450" y="2957950"/>
            <a:ext cx="49041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a:solidFill>
                  <a:srgbClr val="111111"/>
                </a:solidFill>
                <a:latin typeface="Bricolage Grotesque"/>
                <a:ea typeface="Bricolage Grotesque"/>
                <a:cs typeface="Bricolage Grotesque"/>
                <a:sym typeface="Bricolage Grotesque"/>
              </a:rPr>
              <a:t>Python</a:t>
            </a:r>
            <a:endParaRPr>
              <a:latin typeface="Bricolage Grotesque"/>
              <a:ea typeface="Bricolage Grotesque"/>
              <a:cs typeface="Bricolage Grotesque"/>
              <a:sym typeface="Bricolage Grotesque"/>
            </a:endParaRPr>
          </a:p>
        </p:txBody>
      </p:sp>
      <p:sp>
        <p:nvSpPr>
          <p:cNvPr id="140" name="Google Shape;140;p25"/>
          <p:cNvSpPr txBox="1"/>
          <p:nvPr/>
        </p:nvSpPr>
        <p:spPr>
          <a:xfrm>
            <a:off x="6557038" y="3914077"/>
            <a:ext cx="18066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1200">
                <a:solidFill>
                  <a:srgbClr val="111111"/>
                </a:solidFill>
                <a:latin typeface="Bricolage Grotesque"/>
                <a:ea typeface="Bricolage Grotesque"/>
                <a:cs typeface="Bricolage Grotesque"/>
                <a:sym typeface="Bricolage Grotesque"/>
              </a:rPr>
              <a:t>Created by Huydata</a:t>
            </a:r>
            <a:endParaRPr b="1" sz="1200">
              <a:solidFill>
                <a:srgbClr val="111111"/>
              </a:solidFill>
              <a:latin typeface="Bricolage Grotesque"/>
              <a:ea typeface="Bricolage Grotesque"/>
              <a:cs typeface="Bricolage Grotesque"/>
              <a:sym typeface="Bricolage Grotesque"/>
            </a:endParaRPr>
          </a:p>
        </p:txBody>
      </p:sp>
      <p:grpSp>
        <p:nvGrpSpPr>
          <p:cNvPr id="141" name="Google Shape;141;p25"/>
          <p:cNvGrpSpPr/>
          <p:nvPr/>
        </p:nvGrpSpPr>
        <p:grpSpPr>
          <a:xfrm>
            <a:off x="6290611" y="530578"/>
            <a:ext cx="2339039" cy="201614"/>
            <a:chOff x="0" y="-38100"/>
            <a:chExt cx="6237436" cy="537637"/>
          </a:xfrm>
        </p:grpSpPr>
        <p:sp>
          <p:nvSpPr>
            <p:cNvPr id="142" name="Google Shape;142;p25"/>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143" name="Google Shape;143;p25"/>
            <p:cNvSpPr txBox="1"/>
            <p:nvPr/>
          </p:nvSpPr>
          <p:spPr>
            <a:xfrm>
              <a:off x="749101" y="-38100"/>
              <a:ext cx="5488335" cy="5376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144" name="Google Shape;144;p25"/>
          <p:cNvSpPr txBox="1"/>
          <p:nvPr/>
        </p:nvSpPr>
        <p:spPr>
          <a:xfrm>
            <a:off x="8624146" y="4794717"/>
            <a:ext cx="316445" cy="16383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200" u="none" cap="none" strike="noStrike">
                <a:solidFill>
                  <a:srgbClr val="4B4B4D"/>
                </a:solidFill>
                <a:latin typeface="Arial"/>
                <a:ea typeface="Arial"/>
                <a:cs typeface="Arial"/>
                <a:sym typeface="Arial"/>
              </a:rPr>
              <a:t>1</a:t>
            </a:r>
            <a:endParaRPr sz="700"/>
          </a:p>
        </p:txBody>
      </p:sp>
      <p:sp>
        <p:nvSpPr>
          <p:cNvPr id="145" name="Google Shape;145;p25"/>
          <p:cNvSpPr txBox="1"/>
          <p:nvPr/>
        </p:nvSpPr>
        <p:spPr>
          <a:xfrm>
            <a:off x="6296116" y="4154296"/>
            <a:ext cx="2328000" cy="169200"/>
          </a:xfrm>
          <a:prstGeom prst="rect">
            <a:avLst/>
          </a:prstGeom>
          <a:noFill/>
          <a:ln>
            <a:noFill/>
          </a:ln>
        </p:spPr>
        <p:txBody>
          <a:bodyPr anchorCtr="0" anchor="t" bIns="0" lIns="0" spcFirstLastPara="1" rIns="0" wrap="square" tIns="0">
            <a:spAutoFit/>
          </a:bodyPr>
          <a:lstStyle/>
          <a:p>
            <a:pPr indent="0" lvl="0" marL="0" rtl="0" algn="ctr">
              <a:lnSpc>
                <a:spcPct val="116989"/>
              </a:lnSpc>
              <a:spcBef>
                <a:spcPts val="0"/>
              </a:spcBef>
              <a:spcAft>
                <a:spcPts val="0"/>
              </a:spcAft>
              <a:buNone/>
            </a:pPr>
            <a:r>
              <a:rPr lang="en" sz="1100">
                <a:solidFill>
                  <a:srgbClr val="D92D20"/>
                </a:solidFill>
              </a:rPr>
              <a:t>huynt@fullstackdatascience.com</a:t>
            </a:r>
            <a:endParaRPr sz="1100">
              <a:solidFill>
                <a:srgbClr val="D92D20"/>
              </a:solidFill>
            </a:endParaRPr>
          </a:p>
        </p:txBody>
      </p:sp>
      <p:pic>
        <p:nvPicPr>
          <p:cNvPr id="146" name="Google Shape;146;p25"/>
          <p:cNvPicPr preferRelativeResize="0"/>
          <p:nvPr/>
        </p:nvPicPr>
        <p:blipFill>
          <a:blip r:embed="rId5">
            <a:alphaModFix/>
          </a:blip>
          <a:stretch>
            <a:fillRect/>
          </a:stretch>
        </p:blipFill>
        <p:spPr>
          <a:xfrm>
            <a:off x="6433075" y="1262749"/>
            <a:ext cx="2023500" cy="2025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1" name="Shape 241"/>
        <p:cNvGrpSpPr/>
        <p:nvPr/>
      </p:nvGrpSpPr>
      <p:grpSpPr>
        <a:xfrm>
          <a:off x="0" y="0"/>
          <a:ext cx="0" cy="0"/>
          <a:chOff x="0" y="0"/>
          <a:chExt cx="0" cy="0"/>
        </a:xfrm>
      </p:grpSpPr>
      <p:sp>
        <p:nvSpPr>
          <p:cNvPr id="242" name="Google Shape;242;p34"/>
          <p:cNvSpPr txBox="1"/>
          <p:nvPr/>
        </p:nvSpPr>
        <p:spPr>
          <a:xfrm>
            <a:off x="514350" y="514353"/>
            <a:ext cx="6936300" cy="443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3600">
                <a:solidFill>
                  <a:srgbClr val="111111"/>
                </a:solidFill>
                <a:latin typeface="Bricolage Grotesque"/>
                <a:ea typeface="Bricolage Grotesque"/>
                <a:cs typeface="Bricolage Grotesque"/>
                <a:sym typeface="Bricolage Grotesque"/>
              </a:rPr>
              <a:t>PRACTICES</a:t>
            </a:r>
            <a:endParaRPr b="1" sz="3600">
              <a:latin typeface="Bricolage Grotesque"/>
              <a:ea typeface="Bricolage Grotesque"/>
              <a:cs typeface="Bricolage Grotesque"/>
              <a:sym typeface="Bricolage Grotesque"/>
            </a:endParaRPr>
          </a:p>
        </p:txBody>
      </p:sp>
      <p:sp>
        <p:nvSpPr>
          <p:cNvPr id="243" name="Google Shape;243;p34"/>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44" name="Google Shape;244;p34"/>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4</a:t>
            </a:r>
            <a:endParaRPr sz="700"/>
          </a:p>
        </p:txBody>
      </p:sp>
      <p:pic>
        <p:nvPicPr>
          <p:cNvPr id="245" name="Google Shape;245;p34"/>
          <p:cNvPicPr preferRelativeResize="0"/>
          <p:nvPr/>
        </p:nvPicPr>
        <p:blipFill>
          <a:blip r:embed="rId4">
            <a:alphaModFix/>
          </a:blip>
          <a:stretch>
            <a:fillRect/>
          </a:stretch>
        </p:blipFill>
        <p:spPr>
          <a:xfrm>
            <a:off x="1173575" y="1098575"/>
            <a:ext cx="6582281" cy="3532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49" name="Shape 249"/>
        <p:cNvGrpSpPr/>
        <p:nvPr/>
      </p:nvGrpSpPr>
      <p:grpSpPr>
        <a:xfrm>
          <a:off x="0" y="0"/>
          <a:ext cx="0" cy="0"/>
          <a:chOff x="0" y="0"/>
          <a:chExt cx="0" cy="0"/>
        </a:xfrm>
      </p:grpSpPr>
      <p:sp>
        <p:nvSpPr>
          <p:cNvPr id="250" name="Google Shape;250;p35"/>
          <p:cNvSpPr/>
          <p:nvPr/>
        </p:nvSpPr>
        <p:spPr>
          <a:xfrm>
            <a:off x="3973468" y="514350"/>
            <a:ext cx="1084583" cy="386506"/>
          </a:xfrm>
          <a:custGeom>
            <a:rect b="b" l="l" r="r" t="t"/>
            <a:pathLst>
              <a:path extrusionOk="0" h="773012" w="2169166">
                <a:moveTo>
                  <a:pt x="0" y="0"/>
                </a:moveTo>
                <a:lnTo>
                  <a:pt x="2169167" y="0"/>
                </a:lnTo>
                <a:lnTo>
                  <a:pt x="2169167" y="773012"/>
                </a:lnTo>
                <a:lnTo>
                  <a:pt x="0" y="773012"/>
                </a:lnTo>
                <a:lnTo>
                  <a:pt x="0" y="0"/>
                </a:lnTo>
                <a:close/>
              </a:path>
            </a:pathLst>
          </a:custGeom>
          <a:blipFill rotWithShape="1">
            <a:blip r:embed="rId3">
              <a:alphaModFix/>
            </a:blip>
            <a:stretch>
              <a:fillRect b="0" l="0" r="0" t="0"/>
            </a:stretch>
          </a:blipFill>
          <a:ln>
            <a:noFill/>
          </a:ln>
        </p:spPr>
      </p:sp>
      <p:grpSp>
        <p:nvGrpSpPr>
          <p:cNvPr id="251" name="Google Shape;251;p35"/>
          <p:cNvGrpSpPr/>
          <p:nvPr/>
        </p:nvGrpSpPr>
        <p:grpSpPr>
          <a:xfrm>
            <a:off x="6290611" y="530578"/>
            <a:ext cx="2339039" cy="201614"/>
            <a:chOff x="0" y="-38100"/>
            <a:chExt cx="6237436" cy="537637"/>
          </a:xfrm>
        </p:grpSpPr>
        <p:sp>
          <p:nvSpPr>
            <p:cNvPr id="252" name="Google Shape;252;p35"/>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253" name="Google Shape;253;p35"/>
            <p:cNvSpPr txBox="1"/>
            <p:nvPr/>
          </p:nvSpPr>
          <p:spPr>
            <a:xfrm>
              <a:off x="749101" y="-38100"/>
              <a:ext cx="5488335" cy="5376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254" name="Google Shape;254;p35"/>
          <p:cNvSpPr/>
          <p:nvPr/>
        </p:nvSpPr>
        <p:spPr>
          <a:xfrm>
            <a:off x="514350" y="514350"/>
            <a:ext cx="3110979" cy="4114800"/>
          </a:xfrm>
          <a:custGeom>
            <a:rect b="b" l="l" r="r" t="t"/>
            <a:pathLst>
              <a:path extrusionOk="0" h="1274980" w="963944">
                <a:moveTo>
                  <a:pt x="0" y="0"/>
                </a:moveTo>
                <a:lnTo>
                  <a:pt x="963944" y="0"/>
                </a:lnTo>
                <a:lnTo>
                  <a:pt x="963944" y="1274980"/>
                </a:lnTo>
                <a:lnTo>
                  <a:pt x="0" y="1274980"/>
                </a:lnTo>
                <a:close/>
              </a:path>
            </a:pathLst>
          </a:custGeom>
          <a:blipFill rotWithShape="1">
            <a:blip r:embed="rId5">
              <a:alphaModFix/>
            </a:blip>
            <a:stretch>
              <a:fillRect b="0" l="-67565" r="-67568" t="0"/>
            </a:stretch>
          </a:blipFill>
          <a:ln>
            <a:noFill/>
          </a:ln>
        </p:spPr>
      </p:sp>
      <p:sp>
        <p:nvSpPr>
          <p:cNvPr id="255" name="Google Shape;255;p35"/>
          <p:cNvSpPr txBox="1"/>
          <p:nvPr/>
        </p:nvSpPr>
        <p:spPr>
          <a:xfrm>
            <a:off x="3978300" y="1623300"/>
            <a:ext cx="4403700" cy="738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 sz="6000" u="none" cap="none" strike="noStrike">
                <a:solidFill>
                  <a:srgbClr val="111111"/>
                </a:solidFill>
                <a:latin typeface="Bricolage Grotesque"/>
                <a:ea typeface="Bricolage Grotesque"/>
                <a:cs typeface="Bricolage Grotesque"/>
                <a:sym typeface="Bricolage Grotesque"/>
              </a:rPr>
              <a:t>References</a:t>
            </a:r>
            <a:endParaRPr b="1" sz="100">
              <a:latin typeface="Bricolage Grotesque"/>
              <a:ea typeface="Bricolage Grotesque"/>
              <a:cs typeface="Bricolage Grotesque"/>
              <a:sym typeface="Bricolage Grotesque"/>
            </a:endParaRPr>
          </a:p>
        </p:txBody>
      </p:sp>
      <p:sp>
        <p:nvSpPr>
          <p:cNvPr id="256" name="Google Shape;256;p35"/>
          <p:cNvSpPr txBox="1"/>
          <p:nvPr/>
        </p:nvSpPr>
        <p:spPr>
          <a:xfrm>
            <a:off x="3920964" y="2651379"/>
            <a:ext cx="4516200" cy="506100"/>
          </a:xfrm>
          <a:prstGeom prst="rect">
            <a:avLst/>
          </a:prstGeom>
          <a:noFill/>
          <a:ln>
            <a:noFill/>
          </a:ln>
        </p:spPr>
        <p:txBody>
          <a:bodyPr anchorCtr="0" anchor="t" bIns="0" lIns="0" spcFirstLastPara="1" rIns="0" wrap="square" tIns="0">
            <a:spAutoFit/>
          </a:bodyPr>
          <a:lstStyle/>
          <a:p>
            <a:pPr indent="-304800" lvl="0" marL="457200" marR="0" rtl="0" algn="l">
              <a:lnSpc>
                <a:spcPct val="174028"/>
              </a:lnSpc>
              <a:spcBef>
                <a:spcPts val="0"/>
              </a:spcBef>
              <a:spcAft>
                <a:spcPts val="0"/>
              </a:spcAft>
              <a:buSzPts val="1200"/>
              <a:buFont typeface="Open Sans"/>
              <a:buChar char="-"/>
            </a:pPr>
            <a:r>
              <a:rPr lang="en" sz="1200">
                <a:latin typeface="Open Sans"/>
                <a:ea typeface="Open Sans"/>
                <a:cs typeface="Open Sans"/>
                <a:sym typeface="Open Sans"/>
              </a:rPr>
              <a:t>https://dataedo.com/samples/html/Data_warehouse/doc/AdventureWorksDW_4/home.html</a:t>
            </a:r>
            <a:endParaRPr sz="1800">
              <a:latin typeface="Open Sans"/>
              <a:ea typeface="Open Sans"/>
              <a:cs typeface="Open Sans"/>
              <a:sym typeface="Open Sans"/>
            </a:endParaRPr>
          </a:p>
        </p:txBody>
      </p:sp>
      <p:sp>
        <p:nvSpPr>
          <p:cNvPr id="257" name="Google Shape;257;p35"/>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11</a:t>
            </a:r>
            <a:endParaRPr sz="700"/>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61" name="Shape 261"/>
        <p:cNvGrpSpPr/>
        <p:nvPr/>
      </p:nvGrpSpPr>
      <p:grpSpPr>
        <a:xfrm>
          <a:off x="0" y="0"/>
          <a:ext cx="0" cy="0"/>
          <a:chOff x="0" y="0"/>
          <a:chExt cx="0" cy="0"/>
        </a:xfrm>
      </p:grpSpPr>
      <p:sp>
        <p:nvSpPr>
          <p:cNvPr id="262" name="Google Shape;262;p36"/>
          <p:cNvSpPr txBox="1"/>
          <p:nvPr/>
        </p:nvSpPr>
        <p:spPr>
          <a:xfrm>
            <a:off x="392250" y="672375"/>
            <a:ext cx="8359500" cy="193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2600" u="none" cap="none" strike="noStrike">
                <a:solidFill>
                  <a:srgbClr val="111111"/>
                </a:solidFill>
                <a:latin typeface="Bricolage Grotesque"/>
                <a:ea typeface="Bricolage Grotesque"/>
                <a:cs typeface="Bricolage Grotesque"/>
                <a:sym typeface="Bricolage Grotesque"/>
              </a:rPr>
              <a:t>Thank you</a:t>
            </a:r>
            <a:endParaRPr b="1" sz="12800">
              <a:latin typeface="Bricolage Grotesque"/>
              <a:ea typeface="Bricolage Grotesque"/>
              <a:cs typeface="Bricolage Grotesque"/>
              <a:sym typeface="Bricolage Grotesque"/>
            </a:endParaRPr>
          </a:p>
        </p:txBody>
      </p:sp>
      <p:grpSp>
        <p:nvGrpSpPr>
          <p:cNvPr id="263" name="Google Shape;263;p36"/>
          <p:cNvGrpSpPr/>
          <p:nvPr/>
        </p:nvGrpSpPr>
        <p:grpSpPr>
          <a:xfrm>
            <a:off x="0" y="2732251"/>
            <a:ext cx="9144174" cy="2411295"/>
            <a:chOff x="0" y="0"/>
            <a:chExt cx="4824658" cy="1272250"/>
          </a:xfrm>
        </p:grpSpPr>
        <p:sp>
          <p:nvSpPr>
            <p:cNvPr id="264" name="Google Shape;264;p36"/>
            <p:cNvSpPr/>
            <p:nvPr/>
          </p:nvSpPr>
          <p:spPr>
            <a:xfrm>
              <a:off x="0" y="0"/>
              <a:ext cx="4824658" cy="1272250"/>
            </a:xfrm>
            <a:custGeom>
              <a:rect b="b" l="l" r="r" t="t"/>
              <a:pathLst>
                <a:path extrusionOk="0" h="1272250" w="4824658">
                  <a:moveTo>
                    <a:pt x="0" y="0"/>
                  </a:moveTo>
                  <a:lnTo>
                    <a:pt x="4824658" y="0"/>
                  </a:lnTo>
                  <a:lnTo>
                    <a:pt x="4824658" y="1272250"/>
                  </a:lnTo>
                  <a:lnTo>
                    <a:pt x="0" y="1272250"/>
                  </a:lnTo>
                  <a:close/>
                </a:path>
              </a:pathLst>
            </a:custGeom>
            <a:solidFill>
              <a:srgbClr val="D92D20"/>
            </a:solidFill>
            <a:ln cap="sq" cmpd="sng" w="28575">
              <a:solidFill>
                <a:srgbClr val="111111"/>
              </a:solidFill>
              <a:prstDash val="solid"/>
              <a:miter lim="8000"/>
              <a:headEnd len="sm" w="sm" type="none"/>
              <a:tailEnd len="sm" w="sm" type="none"/>
            </a:ln>
          </p:spPr>
        </p:sp>
        <p:sp>
          <p:nvSpPr>
            <p:cNvPr id="265" name="Google Shape;265;p36"/>
            <p:cNvSpPr txBox="1"/>
            <p:nvPr/>
          </p:nvSpPr>
          <p:spPr>
            <a:xfrm>
              <a:off x="0" y="47625"/>
              <a:ext cx="4824600" cy="12246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6" name="Google Shape;266;p36"/>
          <p:cNvSpPr/>
          <p:nvPr/>
        </p:nvSpPr>
        <p:spPr>
          <a:xfrm>
            <a:off x="514350" y="2952874"/>
            <a:ext cx="2757246" cy="1951537"/>
          </a:xfrm>
          <a:custGeom>
            <a:rect b="b" l="l" r="r" t="t"/>
            <a:pathLst>
              <a:path extrusionOk="0" h="1028478" w="1453094">
                <a:moveTo>
                  <a:pt x="71565" y="0"/>
                </a:moveTo>
                <a:lnTo>
                  <a:pt x="1381530" y="0"/>
                </a:lnTo>
                <a:cubicBezTo>
                  <a:pt x="1400510" y="0"/>
                  <a:pt x="1418713" y="7540"/>
                  <a:pt x="1432134" y="20961"/>
                </a:cubicBezTo>
                <a:cubicBezTo>
                  <a:pt x="1445554" y="34382"/>
                  <a:pt x="1453094" y="52585"/>
                  <a:pt x="1453094" y="71565"/>
                </a:cubicBezTo>
                <a:lnTo>
                  <a:pt x="1453094" y="956913"/>
                </a:lnTo>
                <a:cubicBezTo>
                  <a:pt x="1453094" y="996438"/>
                  <a:pt x="1421054" y="1028478"/>
                  <a:pt x="1381530" y="1028478"/>
                </a:cubicBezTo>
                <a:lnTo>
                  <a:pt x="71565" y="1028478"/>
                </a:lnTo>
                <a:cubicBezTo>
                  <a:pt x="32041" y="1028478"/>
                  <a:pt x="0" y="996438"/>
                  <a:pt x="0" y="956913"/>
                </a:cubicBezTo>
                <a:lnTo>
                  <a:pt x="0" y="71565"/>
                </a:lnTo>
                <a:cubicBezTo>
                  <a:pt x="0" y="32041"/>
                  <a:pt x="32041" y="0"/>
                  <a:pt x="71565" y="0"/>
                </a:cubicBezTo>
                <a:close/>
              </a:path>
            </a:pathLst>
          </a:custGeom>
          <a:solidFill>
            <a:srgbClr val="F5F5F5"/>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7" name="Google Shape;267;p36"/>
          <p:cNvSpPr txBox="1"/>
          <p:nvPr/>
        </p:nvSpPr>
        <p:spPr>
          <a:xfrm>
            <a:off x="514350" y="3043287"/>
            <a:ext cx="2758500" cy="1862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i="0" sz="900" u="none" cap="none" strike="noStrike">
              <a:solidFill>
                <a:schemeClr val="dk1"/>
              </a:solidFill>
              <a:latin typeface="Open Sans"/>
              <a:ea typeface="Open Sans"/>
              <a:cs typeface="Open Sans"/>
              <a:sym typeface="Open Sans"/>
            </a:endParaRPr>
          </a:p>
        </p:txBody>
      </p:sp>
      <p:sp>
        <p:nvSpPr>
          <p:cNvPr id="268" name="Google Shape;268;p36"/>
          <p:cNvSpPr/>
          <p:nvPr/>
        </p:nvSpPr>
        <p:spPr>
          <a:xfrm>
            <a:off x="3469021" y="2952874"/>
            <a:ext cx="5158081" cy="1951537"/>
          </a:xfrm>
          <a:custGeom>
            <a:rect b="b" l="l" r="r" t="t"/>
            <a:pathLst>
              <a:path extrusionOk="0" h="1028478" w="2718356">
                <a:moveTo>
                  <a:pt x="38255" y="0"/>
                </a:moveTo>
                <a:lnTo>
                  <a:pt x="2680101" y="0"/>
                </a:lnTo>
                <a:cubicBezTo>
                  <a:pt x="2701229" y="0"/>
                  <a:pt x="2718356" y="17127"/>
                  <a:pt x="2718356" y="38255"/>
                </a:cubicBezTo>
                <a:lnTo>
                  <a:pt x="2718356" y="990223"/>
                </a:lnTo>
                <a:cubicBezTo>
                  <a:pt x="2718356" y="1000369"/>
                  <a:pt x="2714326" y="1010099"/>
                  <a:pt x="2707152" y="1017274"/>
                </a:cubicBezTo>
                <a:cubicBezTo>
                  <a:pt x="2699977" y="1024448"/>
                  <a:pt x="2690247" y="1028478"/>
                  <a:pt x="2680101" y="1028478"/>
                </a:cubicBezTo>
                <a:lnTo>
                  <a:pt x="38255" y="1028478"/>
                </a:lnTo>
                <a:cubicBezTo>
                  <a:pt x="17127" y="1028478"/>
                  <a:pt x="0" y="1011351"/>
                  <a:pt x="0" y="990223"/>
                </a:cubicBezTo>
                <a:lnTo>
                  <a:pt x="0" y="38255"/>
                </a:lnTo>
                <a:cubicBezTo>
                  <a:pt x="0" y="28109"/>
                  <a:pt x="4030" y="18379"/>
                  <a:pt x="11205" y="11205"/>
                </a:cubicBezTo>
                <a:cubicBezTo>
                  <a:pt x="18379" y="4030"/>
                  <a:pt x="28109" y="0"/>
                  <a:pt x="38255" y="0"/>
                </a:cubicBezTo>
                <a:close/>
              </a:path>
            </a:pathLst>
          </a:custGeom>
          <a:solidFill>
            <a:srgbClr val="F5F5F5"/>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9" name="Google Shape;269;p36"/>
          <p:cNvSpPr txBox="1"/>
          <p:nvPr/>
        </p:nvSpPr>
        <p:spPr>
          <a:xfrm>
            <a:off x="3983483" y="3124203"/>
            <a:ext cx="5160600" cy="18624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270" name="Google Shape;270;p36"/>
          <p:cNvSpPr/>
          <p:nvPr/>
        </p:nvSpPr>
        <p:spPr>
          <a:xfrm>
            <a:off x="763660" y="4427792"/>
            <a:ext cx="201359" cy="201358"/>
          </a:xfrm>
          <a:custGeom>
            <a:rect b="b" l="l" r="r" t="t"/>
            <a:pathLst>
              <a:path extrusionOk="0" h="402717" w="402717">
                <a:moveTo>
                  <a:pt x="0" y="0"/>
                </a:moveTo>
                <a:lnTo>
                  <a:pt x="402717" y="0"/>
                </a:lnTo>
                <a:lnTo>
                  <a:pt x="402717" y="402717"/>
                </a:lnTo>
                <a:lnTo>
                  <a:pt x="0" y="402717"/>
                </a:lnTo>
                <a:lnTo>
                  <a:pt x="0" y="0"/>
                </a:lnTo>
                <a:close/>
              </a:path>
            </a:pathLst>
          </a:custGeom>
          <a:blipFill rotWithShape="1">
            <a:blip r:embed="rId3">
              <a:alphaModFix/>
            </a:blip>
            <a:stretch>
              <a:fillRect b="0" l="0" r="0" t="0"/>
            </a:stretch>
          </a:blipFill>
          <a:ln>
            <a:noFill/>
          </a:ln>
        </p:spPr>
      </p:sp>
      <p:sp>
        <p:nvSpPr>
          <p:cNvPr id="271" name="Google Shape;271;p36"/>
          <p:cNvSpPr txBox="1"/>
          <p:nvPr/>
        </p:nvSpPr>
        <p:spPr>
          <a:xfrm>
            <a:off x="1047829" y="4472908"/>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https://fullstackdatascience.com/</a:t>
            </a:r>
            <a:endParaRPr sz="600">
              <a:latin typeface="Open Sans"/>
              <a:ea typeface="Open Sans"/>
              <a:cs typeface="Open Sans"/>
              <a:sym typeface="Open Sans"/>
            </a:endParaRPr>
          </a:p>
        </p:txBody>
      </p:sp>
      <p:sp>
        <p:nvSpPr>
          <p:cNvPr id="272" name="Google Shape;272;p36"/>
          <p:cNvSpPr/>
          <p:nvPr/>
        </p:nvSpPr>
        <p:spPr>
          <a:xfrm>
            <a:off x="763660" y="3218220"/>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4">
              <a:alphaModFix/>
            </a:blip>
            <a:stretch>
              <a:fillRect b="0" l="0" r="0" t="0"/>
            </a:stretch>
          </a:blipFill>
          <a:ln>
            <a:noFill/>
          </a:ln>
        </p:spPr>
      </p:sp>
      <p:sp>
        <p:nvSpPr>
          <p:cNvPr id="273" name="Google Shape;273;p36"/>
          <p:cNvSpPr txBox="1"/>
          <p:nvPr/>
        </p:nvSpPr>
        <p:spPr>
          <a:xfrm>
            <a:off x="1047829" y="3262670"/>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096 574 90 25</a:t>
            </a:r>
            <a:endParaRPr sz="600">
              <a:latin typeface="Open Sans"/>
              <a:ea typeface="Open Sans"/>
              <a:cs typeface="Open Sans"/>
              <a:sym typeface="Open Sans"/>
            </a:endParaRPr>
          </a:p>
        </p:txBody>
      </p:sp>
      <p:sp>
        <p:nvSpPr>
          <p:cNvPr id="274" name="Google Shape;274;p36"/>
          <p:cNvSpPr txBox="1"/>
          <p:nvPr/>
        </p:nvSpPr>
        <p:spPr>
          <a:xfrm>
            <a:off x="1047829" y="4069051"/>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fullstackdatascience</a:t>
            </a:r>
            <a:endParaRPr sz="600">
              <a:latin typeface="Open Sans"/>
              <a:ea typeface="Open Sans"/>
              <a:cs typeface="Open Sans"/>
              <a:sym typeface="Open Sans"/>
            </a:endParaRPr>
          </a:p>
        </p:txBody>
      </p:sp>
      <p:sp>
        <p:nvSpPr>
          <p:cNvPr id="275" name="Google Shape;275;p36"/>
          <p:cNvSpPr/>
          <p:nvPr/>
        </p:nvSpPr>
        <p:spPr>
          <a:xfrm>
            <a:off x="763660" y="4024601"/>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5">
              <a:alphaModFix/>
            </a:blip>
            <a:stretch>
              <a:fillRect b="0" l="0" r="0" t="0"/>
            </a:stretch>
          </a:blipFill>
          <a:ln>
            <a:noFill/>
          </a:ln>
        </p:spPr>
      </p:sp>
      <p:sp>
        <p:nvSpPr>
          <p:cNvPr id="276" name="Google Shape;276;p36"/>
          <p:cNvSpPr txBox="1"/>
          <p:nvPr/>
        </p:nvSpPr>
        <p:spPr>
          <a:xfrm>
            <a:off x="1047829" y="3665861"/>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info@robusto.ai</a:t>
            </a:r>
            <a:endParaRPr sz="600">
              <a:latin typeface="Open Sans"/>
              <a:ea typeface="Open Sans"/>
              <a:cs typeface="Open Sans"/>
              <a:sym typeface="Open Sans"/>
            </a:endParaRPr>
          </a:p>
        </p:txBody>
      </p:sp>
      <p:sp>
        <p:nvSpPr>
          <p:cNvPr id="277" name="Google Shape;277;p36"/>
          <p:cNvSpPr/>
          <p:nvPr/>
        </p:nvSpPr>
        <p:spPr>
          <a:xfrm>
            <a:off x="763660" y="3621411"/>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6">
              <a:alphaModFix/>
            </a:blip>
            <a:stretch>
              <a:fillRect b="0" l="0" r="0" t="0"/>
            </a:stretch>
          </a:blipFill>
          <a:ln>
            <a:noFill/>
          </a:ln>
        </p:spPr>
      </p:sp>
      <p:grpSp>
        <p:nvGrpSpPr>
          <p:cNvPr id="278" name="Google Shape;278;p36"/>
          <p:cNvGrpSpPr/>
          <p:nvPr/>
        </p:nvGrpSpPr>
        <p:grpSpPr>
          <a:xfrm>
            <a:off x="5363205" y="3227857"/>
            <a:ext cx="58275" cy="1401266"/>
            <a:chOff x="0" y="0"/>
            <a:chExt cx="30697" cy="738130"/>
          </a:xfrm>
        </p:grpSpPr>
        <p:sp>
          <p:nvSpPr>
            <p:cNvPr id="279" name="Google Shape;279;p36"/>
            <p:cNvSpPr/>
            <p:nvPr/>
          </p:nvSpPr>
          <p:spPr>
            <a:xfrm>
              <a:off x="0" y="0"/>
              <a:ext cx="30697" cy="738130"/>
            </a:xfrm>
            <a:custGeom>
              <a:rect b="b" l="l" r="r" t="t"/>
              <a:pathLst>
                <a:path extrusionOk="0" h="738130" w="30697">
                  <a:moveTo>
                    <a:pt x="15348" y="0"/>
                  </a:moveTo>
                  <a:lnTo>
                    <a:pt x="15348" y="0"/>
                  </a:lnTo>
                  <a:cubicBezTo>
                    <a:pt x="19419" y="0"/>
                    <a:pt x="23323" y="1617"/>
                    <a:pt x="26201" y="4495"/>
                  </a:cubicBezTo>
                  <a:cubicBezTo>
                    <a:pt x="29080" y="7374"/>
                    <a:pt x="30697" y="11278"/>
                    <a:pt x="30697" y="15348"/>
                  </a:cubicBezTo>
                  <a:lnTo>
                    <a:pt x="30697" y="722781"/>
                  </a:lnTo>
                  <a:cubicBezTo>
                    <a:pt x="30697" y="726852"/>
                    <a:pt x="29080" y="730756"/>
                    <a:pt x="26201" y="733634"/>
                  </a:cubicBezTo>
                  <a:cubicBezTo>
                    <a:pt x="23323" y="736512"/>
                    <a:pt x="19419" y="738130"/>
                    <a:pt x="15348" y="738130"/>
                  </a:cubicBezTo>
                  <a:lnTo>
                    <a:pt x="15348" y="738130"/>
                  </a:lnTo>
                  <a:cubicBezTo>
                    <a:pt x="11278" y="738130"/>
                    <a:pt x="7374" y="736512"/>
                    <a:pt x="4495" y="733634"/>
                  </a:cubicBezTo>
                  <a:cubicBezTo>
                    <a:pt x="1617" y="730756"/>
                    <a:pt x="0" y="726852"/>
                    <a:pt x="0" y="722781"/>
                  </a:cubicBezTo>
                  <a:lnTo>
                    <a:pt x="0" y="15348"/>
                  </a:lnTo>
                  <a:cubicBezTo>
                    <a:pt x="0" y="11278"/>
                    <a:pt x="1617" y="7374"/>
                    <a:pt x="4495" y="4495"/>
                  </a:cubicBezTo>
                  <a:cubicBezTo>
                    <a:pt x="7374" y="1617"/>
                    <a:pt x="11278" y="0"/>
                    <a:pt x="15348" y="0"/>
                  </a:cubicBezTo>
                  <a:close/>
                </a:path>
              </a:pathLst>
            </a:custGeom>
            <a:solidFill>
              <a:srgbClr val="1111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 name="Google Shape;280;p36"/>
            <p:cNvSpPr txBox="1"/>
            <p:nvPr/>
          </p:nvSpPr>
          <p:spPr>
            <a:xfrm>
              <a:off x="0" y="0"/>
              <a:ext cx="30600" cy="738000"/>
            </a:xfrm>
            <a:prstGeom prst="rect">
              <a:avLst/>
            </a:prstGeom>
            <a:noFill/>
            <a:ln>
              <a:noFill/>
            </a:ln>
          </p:spPr>
          <p:txBody>
            <a:bodyPr anchorCtr="0" anchor="ctr" bIns="25400" lIns="25400" spcFirstLastPara="1" rIns="25400" wrap="square" tIns="25400">
              <a:noAutofit/>
            </a:bodyPr>
            <a:lstStyle/>
            <a:p>
              <a:pPr indent="0" lvl="0" marL="0" marR="0" rtl="0" algn="ctr">
                <a:lnSpc>
                  <a:spcPct val="13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1" name="Google Shape;281;p36"/>
          <p:cNvSpPr txBox="1"/>
          <p:nvPr/>
        </p:nvSpPr>
        <p:spPr>
          <a:xfrm>
            <a:off x="5599797" y="3251670"/>
            <a:ext cx="16848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1100" u="none" cap="none" strike="noStrike">
                <a:solidFill>
                  <a:srgbClr val="111111"/>
                </a:solidFill>
                <a:latin typeface="Bricolage Grotesque Light"/>
                <a:ea typeface="Bricolage Grotesque Light"/>
                <a:cs typeface="Bricolage Grotesque Light"/>
                <a:sym typeface="Bricolage Grotesque Light"/>
              </a:rPr>
              <a:t>CREATED BY</a:t>
            </a:r>
            <a:endParaRPr sz="700">
              <a:latin typeface="Bricolage Grotesque Light"/>
              <a:ea typeface="Bricolage Grotesque Light"/>
              <a:cs typeface="Bricolage Grotesque Light"/>
              <a:sym typeface="Bricolage Grotesque Light"/>
            </a:endParaRPr>
          </a:p>
        </p:txBody>
      </p:sp>
      <p:grpSp>
        <p:nvGrpSpPr>
          <p:cNvPr id="282" name="Google Shape;282;p36"/>
          <p:cNvGrpSpPr/>
          <p:nvPr/>
        </p:nvGrpSpPr>
        <p:grpSpPr>
          <a:xfrm>
            <a:off x="5599797" y="4335875"/>
            <a:ext cx="1684688" cy="400272"/>
            <a:chOff x="0" y="47625"/>
            <a:chExt cx="4492500" cy="1067392"/>
          </a:xfrm>
        </p:grpSpPr>
        <p:sp>
          <p:nvSpPr>
            <p:cNvPr id="283" name="Google Shape;283;p36"/>
            <p:cNvSpPr txBox="1"/>
            <p:nvPr/>
          </p:nvSpPr>
          <p:spPr>
            <a:xfrm>
              <a:off x="0" y="47625"/>
              <a:ext cx="4492500" cy="90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b="1" lang="en" sz="1100">
                  <a:solidFill>
                    <a:srgbClr val="111111"/>
                  </a:solidFill>
                  <a:latin typeface="Open Sans"/>
                  <a:ea typeface="Open Sans"/>
                  <a:cs typeface="Open Sans"/>
                  <a:sym typeface="Open Sans"/>
                </a:rPr>
                <a:t>Data Manager</a:t>
              </a:r>
              <a:endParaRPr b="1" sz="7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sz="1100">
                <a:solidFill>
                  <a:srgbClr val="111111"/>
                </a:solidFill>
                <a:latin typeface="Open Sans"/>
                <a:ea typeface="Open Sans"/>
                <a:cs typeface="Open Sans"/>
                <a:sym typeface="Open Sans"/>
              </a:endParaRPr>
            </a:p>
          </p:txBody>
        </p:sp>
        <p:sp>
          <p:nvSpPr>
            <p:cNvPr id="284" name="Google Shape;284;p36"/>
            <p:cNvSpPr txBox="1"/>
            <p:nvPr/>
          </p:nvSpPr>
          <p:spPr>
            <a:xfrm>
              <a:off x="0" y="540517"/>
              <a:ext cx="2844300" cy="574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700">
                  <a:solidFill>
                    <a:srgbClr val="111111"/>
                  </a:solidFill>
                  <a:latin typeface="Open Sans"/>
                  <a:ea typeface="Open Sans"/>
                  <a:cs typeface="Open Sans"/>
                  <a:sym typeface="Open Sans"/>
                </a:rPr>
                <a:t>Hanoi, Vietnam</a:t>
              </a:r>
              <a:endParaRPr sz="7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700">
                <a:solidFill>
                  <a:srgbClr val="111111"/>
                </a:solidFill>
                <a:latin typeface="Open Sans"/>
                <a:ea typeface="Open Sans"/>
                <a:cs typeface="Open Sans"/>
                <a:sym typeface="Open Sans"/>
              </a:endParaRPr>
            </a:p>
          </p:txBody>
        </p:sp>
      </p:grpSp>
      <p:sp>
        <p:nvSpPr>
          <p:cNvPr id="285" name="Google Shape;285;p36"/>
          <p:cNvSpPr txBox="1"/>
          <p:nvPr/>
        </p:nvSpPr>
        <p:spPr>
          <a:xfrm>
            <a:off x="5599798" y="3427246"/>
            <a:ext cx="27309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2400">
                <a:solidFill>
                  <a:srgbClr val="111111"/>
                </a:solidFill>
                <a:latin typeface="Bricolage Grotesque SemiBold"/>
                <a:ea typeface="Bricolage Grotesque SemiBold"/>
                <a:cs typeface="Bricolage Grotesque SemiBold"/>
                <a:sym typeface="Bricolage Grotesque SemiBold"/>
              </a:rPr>
              <a:t>Nguyen Tien Huy</a:t>
            </a:r>
            <a:endParaRPr sz="700">
              <a:latin typeface="Bricolage Grotesque SemiBold"/>
              <a:ea typeface="Bricolage Grotesque SemiBold"/>
              <a:cs typeface="Bricolage Grotesque SemiBold"/>
              <a:sym typeface="Bricolage Grotesque SemiBold"/>
            </a:endParaRPr>
          </a:p>
        </p:txBody>
      </p:sp>
      <p:sp>
        <p:nvSpPr>
          <p:cNvPr id="286" name="Google Shape;286;p36"/>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7">
              <a:alphaModFix/>
            </a:blip>
            <a:stretch>
              <a:fillRect b="0" l="0" r="0" t="0"/>
            </a:stretch>
          </a:blipFill>
          <a:ln>
            <a:noFill/>
          </a:ln>
        </p:spPr>
      </p:sp>
      <p:grpSp>
        <p:nvGrpSpPr>
          <p:cNvPr id="287" name="Google Shape;287;p36"/>
          <p:cNvGrpSpPr/>
          <p:nvPr/>
        </p:nvGrpSpPr>
        <p:grpSpPr>
          <a:xfrm>
            <a:off x="5599910" y="4031761"/>
            <a:ext cx="2096290" cy="310920"/>
            <a:chOff x="5599798" y="3955593"/>
            <a:chExt cx="2096290" cy="310920"/>
          </a:xfrm>
        </p:grpSpPr>
        <p:sp>
          <p:nvSpPr>
            <p:cNvPr id="288" name="Google Shape;288;p36"/>
            <p:cNvSpPr/>
            <p:nvPr/>
          </p:nvSpPr>
          <p:spPr>
            <a:xfrm>
              <a:off x="5599798" y="3955593"/>
              <a:ext cx="159239" cy="159239"/>
            </a:xfrm>
            <a:custGeom>
              <a:rect b="b" l="l" r="r" t="t"/>
              <a:pathLst>
                <a:path extrusionOk="0" h="424638" w="424638">
                  <a:moveTo>
                    <a:pt x="0" y="0"/>
                  </a:moveTo>
                  <a:lnTo>
                    <a:pt x="424638" y="0"/>
                  </a:lnTo>
                  <a:lnTo>
                    <a:pt x="424638" y="424638"/>
                  </a:lnTo>
                  <a:lnTo>
                    <a:pt x="0" y="424638"/>
                  </a:lnTo>
                  <a:lnTo>
                    <a:pt x="0" y="0"/>
                  </a:lnTo>
                  <a:close/>
                </a:path>
              </a:pathLst>
            </a:custGeom>
            <a:blipFill rotWithShape="1">
              <a:blip r:embed="rId8">
                <a:alphaModFix/>
              </a:blip>
              <a:stretch>
                <a:fillRect b="0" l="0" r="0" t="0"/>
              </a:stretch>
            </a:blipFill>
            <a:ln>
              <a:noFill/>
            </a:ln>
          </p:spPr>
        </p:sp>
        <p:sp>
          <p:nvSpPr>
            <p:cNvPr id="289" name="Google Shape;289;p36"/>
            <p:cNvSpPr txBox="1"/>
            <p:nvPr/>
          </p:nvSpPr>
          <p:spPr>
            <a:xfrm>
              <a:off x="5805188" y="3965912"/>
              <a:ext cx="1890900" cy="300600"/>
            </a:xfrm>
            <a:prstGeom prst="rect">
              <a:avLst/>
            </a:prstGeom>
            <a:noFill/>
            <a:ln>
              <a:noFill/>
            </a:ln>
          </p:spPr>
          <p:txBody>
            <a:bodyPr anchorCtr="0" anchor="t" bIns="0" lIns="0" spcFirstLastPara="1" rIns="0" wrap="square" tIns="0">
              <a:spAutoFit/>
            </a:bodyPr>
            <a:lstStyle/>
            <a:p>
              <a:pPr indent="0" lvl="0" marL="0" rtl="0" algn="l">
                <a:lnSpc>
                  <a:spcPct val="117019"/>
                </a:lnSpc>
                <a:spcBef>
                  <a:spcPts val="0"/>
                </a:spcBef>
                <a:spcAft>
                  <a:spcPts val="0"/>
                </a:spcAft>
                <a:buClr>
                  <a:schemeClr val="dk1"/>
                </a:buClr>
                <a:buFont typeface="Arial"/>
                <a:buNone/>
              </a:pPr>
              <a:r>
                <a:rPr lang="en" sz="900">
                  <a:solidFill>
                    <a:srgbClr val="D92D20"/>
                  </a:solidFill>
                  <a:latin typeface="Open Sans"/>
                  <a:ea typeface="Open Sans"/>
                  <a:cs typeface="Open Sans"/>
                  <a:sym typeface="Open Sans"/>
                </a:rPr>
                <a:t>huynt@fullstackdatascience.com</a:t>
              </a:r>
              <a:endParaRPr sz="700">
                <a:solidFill>
                  <a:schemeClr val="dk1"/>
                </a:solidFill>
                <a:latin typeface="Open Sans"/>
                <a:ea typeface="Open Sans"/>
                <a:cs typeface="Open Sans"/>
                <a:sym typeface="Open Sans"/>
              </a:endParaRPr>
            </a:p>
            <a:p>
              <a:pPr indent="0" lvl="0" marL="0" marR="0" rtl="0" algn="l">
                <a:lnSpc>
                  <a:spcPct val="117019"/>
                </a:lnSpc>
                <a:spcBef>
                  <a:spcPts val="0"/>
                </a:spcBef>
                <a:spcAft>
                  <a:spcPts val="0"/>
                </a:spcAft>
                <a:buNone/>
              </a:pPr>
              <a:r>
                <a:t/>
              </a:r>
              <a:endParaRPr sz="900">
                <a:solidFill>
                  <a:srgbClr val="D92D20"/>
                </a:solidFill>
                <a:latin typeface="Open Sans"/>
                <a:ea typeface="Open Sans"/>
                <a:cs typeface="Open Sans"/>
                <a:sym typeface="Open Sans"/>
              </a:endParaRPr>
            </a:p>
          </p:txBody>
        </p:sp>
      </p:grpSp>
      <p:pic>
        <p:nvPicPr>
          <p:cNvPr id="290" name="Google Shape;290;p36"/>
          <p:cNvPicPr preferRelativeResize="0"/>
          <p:nvPr/>
        </p:nvPicPr>
        <p:blipFill>
          <a:blip r:embed="rId9">
            <a:alphaModFix/>
          </a:blip>
          <a:stretch>
            <a:fillRect/>
          </a:stretch>
        </p:blipFill>
        <p:spPr>
          <a:xfrm>
            <a:off x="3779600" y="3294425"/>
            <a:ext cx="1292100" cy="1292700"/>
          </a:xfrm>
          <a:prstGeom prst="ellipse">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50" name="Shape 150"/>
        <p:cNvGrpSpPr/>
        <p:nvPr/>
      </p:nvGrpSpPr>
      <p:grpSpPr>
        <a:xfrm>
          <a:off x="0" y="0"/>
          <a:ext cx="0" cy="0"/>
          <a:chOff x="0" y="0"/>
          <a:chExt cx="0" cy="0"/>
        </a:xfrm>
      </p:grpSpPr>
      <p:grpSp>
        <p:nvGrpSpPr>
          <p:cNvPr id="151" name="Google Shape;151;p26"/>
          <p:cNvGrpSpPr/>
          <p:nvPr/>
        </p:nvGrpSpPr>
        <p:grpSpPr>
          <a:xfrm>
            <a:off x="0" y="0"/>
            <a:ext cx="3951735" cy="5143500"/>
            <a:chOff x="0" y="0"/>
            <a:chExt cx="2085058" cy="2713870"/>
          </a:xfrm>
        </p:grpSpPr>
        <p:sp>
          <p:nvSpPr>
            <p:cNvPr id="152" name="Google Shape;152;p26"/>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153" name="Google Shape;153;p26"/>
            <p:cNvSpPr txBox="1"/>
            <p:nvPr/>
          </p:nvSpPr>
          <p:spPr>
            <a:xfrm>
              <a:off x="0" y="47625"/>
              <a:ext cx="2085058" cy="2666245"/>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4" name="Google Shape;154;p26"/>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155" name="Google Shape;155;p26"/>
          <p:cNvSpPr txBox="1"/>
          <p:nvPr/>
        </p:nvSpPr>
        <p:spPr>
          <a:xfrm>
            <a:off x="514350" y="547567"/>
            <a:ext cx="3437400" cy="21765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i="0" lang="en" sz="7000" u="none" cap="none" strike="noStrike">
                <a:solidFill>
                  <a:srgbClr val="FFFFFF"/>
                </a:solidFill>
                <a:latin typeface="Bricolage Grotesque ExtraBold"/>
                <a:ea typeface="Bricolage Grotesque ExtraBold"/>
                <a:cs typeface="Bricolage Grotesque ExtraBold"/>
                <a:sym typeface="Bricolage Grotesque ExtraBold"/>
              </a:rPr>
              <a:t>Learn</a:t>
            </a:r>
            <a:endParaRPr sz="700">
              <a:latin typeface="Bricolage Grotesque ExtraBold"/>
              <a:ea typeface="Bricolage Grotesque ExtraBold"/>
              <a:cs typeface="Bricolage Grotesque ExtraBold"/>
              <a:sym typeface="Bricolage Grotesque ExtraBold"/>
            </a:endParaRPr>
          </a:p>
          <a:p>
            <a:pPr indent="0" lvl="0" marL="0" marR="0" rtl="0" algn="l">
              <a:lnSpc>
                <a:spcPct val="102000"/>
              </a:lnSpc>
              <a:spcBef>
                <a:spcPts val="0"/>
              </a:spcBef>
              <a:spcAft>
                <a:spcPts val="0"/>
              </a:spcAft>
              <a:buNone/>
            </a:pPr>
            <a:r>
              <a:rPr i="0" lang="en" sz="7000" u="none" cap="none" strike="noStrike">
                <a:solidFill>
                  <a:srgbClr val="FFFFFF"/>
                </a:solidFill>
                <a:latin typeface="Bricolage Grotesque ExtraBold"/>
                <a:ea typeface="Bricolage Grotesque ExtraBold"/>
                <a:cs typeface="Bricolage Grotesque ExtraBold"/>
                <a:sym typeface="Bricolage Grotesque ExtraBold"/>
              </a:rPr>
              <a:t>About</a:t>
            </a:r>
            <a:endParaRPr sz="700">
              <a:latin typeface="Bricolage Grotesque ExtraBold"/>
              <a:ea typeface="Bricolage Grotesque ExtraBold"/>
              <a:cs typeface="Bricolage Grotesque ExtraBold"/>
              <a:sym typeface="Bricolage Grotesque ExtraBold"/>
            </a:endParaRPr>
          </a:p>
        </p:txBody>
      </p:sp>
      <p:sp>
        <p:nvSpPr>
          <p:cNvPr id="156" name="Google Shape;156;p26"/>
          <p:cNvSpPr txBox="1"/>
          <p:nvPr/>
        </p:nvSpPr>
        <p:spPr>
          <a:xfrm>
            <a:off x="5070726" y="1914500"/>
            <a:ext cx="3870000" cy="615900"/>
          </a:xfrm>
          <a:prstGeom prst="rect">
            <a:avLst/>
          </a:prstGeom>
          <a:noFill/>
          <a:ln>
            <a:noFill/>
          </a:ln>
        </p:spPr>
        <p:txBody>
          <a:bodyPr anchorCtr="0" anchor="t" bIns="0" lIns="0" spcFirstLastPara="1" rIns="0" wrap="square" tIns="0">
            <a:spAutoFit/>
          </a:bodyPr>
          <a:lstStyle/>
          <a:p>
            <a:pPr indent="0" lvl="0" marL="0" rtl="0" algn="l">
              <a:lnSpc>
                <a:spcPct val="100024"/>
              </a:lnSpc>
              <a:spcBef>
                <a:spcPts val="0"/>
              </a:spcBef>
              <a:spcAft>
                <a:spcPts val="0"/>
              </a:spcAft>
              <a:buClr>
                <a:schemeClr val="dk1"/>
              </a:buClr>
              <a:buFont typeface="Arial"/>
              <a:buNone/>
            </a:pPr>
            <a:r>
              <a:rPr lang="en" sz="2000">
                <a:solidFill>
                  <a:srgbClr val="111111"/>
                </a:solidFill>
                <a:latin typeface="Bricolage Grotesque SemiBold"/>
                <a:ea typeface="Bricolage Grotesque SemiBold"/>
                <a:cs typeface="Bricolage Grotesque SemiBold"/>
                <a:sym typeface="Bricolage Grotesque SemiBold"/>
              </a:rPr>
              <a:t>API and Load data to Bigquery</a:t>
            </a:r>
            <a:endParaRPr sz="2000">
              <a:solidFill>
                <a:srgbClr val="111111"/>
              </a:solidFill>
              <a:latin typeface="Bricolage Grotesque SemiBold"/>
              <a:ea typeface="Bricolage Grotesque SemiBold"/>
              <a:cs typeface="Bricolage Grotesque SemiBold"/>
              <a:sym typeface="Bricolage Grotesque SemiBold"/>
            </a:endParaRPr>
          </a:p>
          <a:p>
            <a:pPr indent="0" lvl="0" marL="0" marR="0" rtl="0" algn="l">
              <a:lnSpc>
                <a:spcPct val="100024"/>
              </a:lnSpc>
              <a:spcBef>
                <a:spcPts val="0"/>
              </a:spcBef>
              <a:spcAft>
                <a:spcPts val="0"/>
              </a:spcAft>
              <a:buNone/>
            </a:pPr>
            <a:r>
              <a:t/>
            </a:r>
            <a:endParaRPr sz="2000">
              <a:solidFill>
                <a:srgbClr val="111111"/>
              </a:solidFill>
              <a:latin typeface="Bricolage Grotesque SemiBold"/>
              <a:ea typeface="Bricolage Grotesque SemiBold"/>
              <a:cs typeface="Bricolage Grotesque SemiBold"/>
              <a:sym typeface="Bricolage Grotesque SemiBold"/>
            </a:endParaRPr>
          </a:p>
        </p:txBody>
      </p:sp>
      <p:sp>
        <p:nvSpPr>
          <p:cNvPr id="157" name="Google Shape;157;p26"/>
          <p:cNvSpPr txBox="1"/>
          <p:nvPr/>
        </p:nvSpPr>
        <p:spPr>
          <a:xfrm>
            <a:off x="4399915" y="1914507"/>
            <a:ext cx="5994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02/</a:t>
            </a:r>
            <a:endParaRPr sz="700">
              <a:latin typeface="Bricolage Grotesque"/>
              <a:ea typeface="Bricolage Grotesque"/>
              <a:cs typeface="Bricolage Grotesque"/>
              <a:sym typeface="Bricolage Grotesque"/>
            </a:endParaRPr>
          </a:p>
        </p:txBody>
      </p:sp>
      <p:sp>
        <p:nvSpPr>
          <p:cNvPr id="158" name="Google Shape;158;p26"/>
          <p:cNvSpPr txBox="1"/>
          <p:nvPr/>
        </p:nvSpPr>
        <p:spPr>
          <a:xfrm>
            <a:off x="5070725" y="824375"/>
            <a:ext cx="45318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000">
                <a:solidFill>
                  <a:srgbClr val="111111"/>
                </a:solidFill>
                <a:latin typeface="Bricolage Grotesque SemiBold"/>
                <a:ea typeface="Bricolage Grotesque SemiBold"/>
                <a:cs typeface="Bricolage Grotesque SemiBold"/>
                <a:sym typeface="Bricolage Grotesque SemiBold"/>
              </a:rPr>
              <a:t>EDA</a:t>
            </a:r>
            <a:endParaRPr sz="2000">
              <a:solidFill>
                <a:srgbClr val="111111"/>
              </a:solidFill>
              <a:latin typeface="Bricolage Grotesque SemiBold"/>
              <a:ea typeface="Bricolage Grotesque SemiBold"/>
              <a:cs typeface="Bricolage Grotesque SemiBold"/>
              <a:sym typeface="Bricolage Grotesque SemiBold"/>
            </a:endParaRPr>
          </a:p>
        </p:txBody>
      </p:sp>
      <p:sp>
        <p:nvSpPr>
          <p:cNvPr id="159" name="Google Shape;159;p26"/>
          <p:cNvSpPr txBox="1"/>
          <p:nvPr/>
        </p:nvSpPr>
        <p:spPr>
          <a:xfrm>
            <a:off x="4399915" y="824365"/>
            <a:ext cx="599288"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01/</a:t>
            </a:r>
            <a:endParaRPr sz="700">
              <a:latin typeface="Bricolage Grotesque"/>
              <a:ea typeface="Bricolage Grotesque"/>
              <a:cs typeface="Bricolage Grotesque"/>
              <a:sym typeface="Bricolage Grotesque"/>
            </a:endParaRPr>
          </a:p>
        </p:txBody>
      </p:sp>
      <p:grpSp>
        <p:nvGrpSpPr>
          <p:cNvPr id="160" name="Google Shape;160;p26"/>
          <p:cNvGrpSpPr/>
          <p:nvPr/>
        </p:nvGrpSpPr>
        <p:grpSpPr>
          <a:xfrm>
            <a:off x="4399915" y="4427536"/>
            <a:ext cx="2339039" cy="201614"/>
            <a:chOff x="0" y="-38100"/>
            <a:chExt cx="6237436" cy="537637"/>
          </a:xfrm>
        </p:grpSpPr>
        <p:sp>
          <p:nvSpPr>
            <p:cNvPr id="161" name="Google Shape;161;p26"/>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162" name="Google Shape;162;p26"/>
            <p:cNvSpPr txBox="1"/>
            <p:nvPr/>
          </p:nvSpPr>
          <p:spPr>
            <a:xfrm>
              <a:off x="749101" y="-38100"/>
              <a:ext cx="5488335" cy="5376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163" name="Google Shape;163;p26"/>
          <p:cNvSpPr txBox="1"/>
          <p:nvPr/>
        </p:nvSpPr>
        <p:spPr>
          <a:xfrm>
            <a:off x="8624146" y="4794717"/>
            <a:ext cx="316445" cy="16383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200" u="none" cap="none" strike="noStrike">
                <a:solidFill>
                  <a:srgbClr val="4B4B4D"/>
                </a:solidFill>
                <a:latin typeface="Arial"/>
                <a:ea typeface="Arial"/>
                <a:cs typeface="Arial"/>
                <a:sym typeface="Arial"/>
              </a:rPr>
              <a:t>2</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67" name="Shape 167"/>
        <p:cNvGrpSpPr/>
        <p:nvPr/>
      </p:nvGrpSpPr>
      <p:grpSpPr>
        <a:xfrm>
          <a:off x="0" y="0"/>
          <a:ext cx="0" cy="0"/>
          <a:chOff x="0" y="0"/>
          <a:chExt cx="0" cy="0"/>
        </a:xfrm>
      </p:grpSpPr>
      <p:grpSp>
        <p:nvGrpSpPr>
          <p:cNvPr id="168" name="Google Shape;168;p27"/>
          <p:cNvGrpSpPr/>
          <p:nvPr/>
        </p:nvGrpSpPr>
        <p:grpSpPr>
          <a:xfrm>
            <a:off x="0" y="0"/>
            <a:ext cx="3951810" cy="5143598"/>
            <a:chOff x="0" y="0"/>
            <a:chExt cx="2085058" cy="2713870"/>
          </a:xfrm>
        </p:grpSpPr>
        <p:sp>
          <p:nvSpPr>
            <p:cNvPr id="169" name="Google Shape;169;p27"/>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170" name="Google Shape;170;p27"/>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1" name="Google Shape;171;p27"/>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172" name="Google Shape;172;p27"/>
          <p:cNvSpPr txBox="1"/>
          <p:nvPr/>
        </p:nvSpPr>
        <p:spPr>
          <a:xfrm>
            <a:off x="514350" y="471367"/>
            <a:ext cx="3437400" cy="461700"/>
          </a:xfrm>
          <a:prstGeom prst="rect">
            <a:avLst/>
          </a:prstGeom>
          <a:noFill/>
          <a:ln>
            <a:noFill/>
          </a:ln>
        </p:spPr>
        <p:txBody>
          <a:bodyPr anchorCtr="0" anchor="t" bIns="0" lIns="0" spcFirstLastPara="1" rIns="0" wrap="square" tIns="0">
            <a:spAutoFit/>
          </a:bodyPr>
          <a:lstStyle/>
          <a:p>
            <a:pPr indent="0" lvl="0" marL="0" rtl="0" algn="l">
              <a:lnSpc>
                <a:spcPct val="100024"/>
              </a:lnSpc>
              <a:spcBef>
                <a:spcPts val="0"/>
              </a:spcBef>
              <a:spcAft>
                <a:spcPts val="0"/>
              </a:spcAft>
              <a:buNone/>
            </a:pPr>
            <a:r>
              <a:rPr lang="en" sz="3000">
                <a:solidFill>
                  <a:schemeClr val="lt1"/>
                </a:solidFill>
                <a:latin typeface="Bricolage Grotesque SemiBold"/>
                <a:ea typeface="Bricolage Grotesque SemiBold"/>
                <a:cs typeface="Bricolage Grotesque SemiBold"/>
                <a:sym typeface="Bricolage Grotesque SemiBold"/>
              </a:rPr>
              <a:t>EDA</a:t>
            </a:r>
            <a:endParaRPr sz="3000">
              <a:solidFill>
                <a:schemeClr val="lt1"/>
              </a:solidFill>
              <a:latin typeface="Bricolage Grotesque SemiBold"/>
              <a:ea typeface="Bricolage Grotesque SemiBold"/>
              <a:cs typeface="Bricolage Grotesque SemiBold"/>
              <a:sym typeface="Bricolage Grotesque SemiBold"/>
            </a:endParaRPr>
          </a:p>
        </p:txBody>
      </p:sp>
      <p:sp>
        <p:nvSpPr>
          <p:cNvPr id="173" name="Google Shape;173;p27"/>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3</a:t>
            </a:r>
            <a:endParaRPr sz="700"/>
          </a:p>
        </p:txBody>
      </p:sp>
      <p:sp>
        <p:nvSpPr>
          <p:cNvPr id="174" name="Google Shape;174;p27"/>
          <p:cNvSpPr txBox="1"/>
          <p:nvPr/>
        </p:nvSpPr>
        <p:spPr>
          <a:xfrm>
            <a:off x="4221350" y="2328475"/>
            <a:ext cx="4841400" cy="1095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sz="1600">
                <a:solidFill>
                  <a:schemeClr val="dk1"/>
                </a:solidFill>
              </a:rPr>
              <a:t>EDA – exploratory data analysis is the process of describing data using statistical and visualization techniques to focus on important aspects of the data for further analysis.</a:t>
            </a:r>
            <a:endParaRPr sz="1600">
              <a:solidFill>
                <a:schemeClr val="dk1"/>
              </a:solidFill>
            </a:endParaRPr>
          </a:p>
        </p:txBody>
      </p:sp>
      <p:pic>
        <p:nvPicPr>
          <p:cNvPr id="175" name="Google Shape;175;p27"/>
          <p:cNvPicPr preferRelativeResize="0"/>
          <p:nvPr/>
        </p:nvPicPr>
        <p:blipFill>
          <a:blip r:embed="rId4">
            <a:alphaModFix/>
          </a:blip>
          <a:stretch>
            <a:fillRect/>
          </a:stretch>
        </p:blipFill>
        <p:spPr>
          <a:xfrm>
            <a:off x="5637698" y="152400"/>
            <a:ext cx="2008721" cy="2023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79" name="Shape 179"/>
        <p:cNvGrpSpPr/>
        <p:nvPr/>
      </p:nvGrpSpPr>
      <p:grpSpPr>
        <a:xfrm>
          <a:off x="0" y="0"/>
          <a:ext cx="0" cy="0"/>
          <a:chOff x="0" y="0"/>
          <a:chExt cx="0" cy="0"/>
        </a:xfrm>
      </p:grpSpPr>
      <p:sp>
        <p:nvSpPr>
          <p:cNvPr id="180" name="Google Shape;180;p28"/>
          <p:cNvSpPr txBox="1"/>
          <p:nvPr/>
        </p:nvSpPr>
        <p:spPr>
          <a:xfrm>
            <a:off x="533400" y="203205"/>
            <a:ext cx="7162800" cy="6156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chemeClr val="dk1"/>
                </a:solidFill>
              </a:rPr>
              <a:t>EDA (Exploratory Data Analysis) Implementation Process</a:t>
            </a:r>
            <a:endParaRPr b="1" sz="2500">
              <a:latin typeface="Bricolage Grotesque"/>
              <a:ea typeface="Bricolage Grotesque"/>
              <a:cs typeface="Bricolage Grotesque"/>
              <a:sym typeface="Bricolage Grotesque"/>
            </a:endParaRPr>
          </a:p>
        </p:txBody>
      </p:sp>
      <p:sp>
        <p:nvSpPr>
          <p:cNvPr id="181" name="Google Shape;181;p28"/>
          <p:cNvSpPr/>
          <p:nvPr/>
        </p:nvSpPr>
        <p:spPr>
          <a:xfrm>
            <a:off x="7735588" y="2095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182" name="Google Shape;182;p28"/>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5</a:t>
            </a:r>
            <a:endParaRPr sz="700"/>
          </a:p>
        </p:txBody>
      </p:sp>
      <p:sp>
        <p:nvSpPr>
          <p:cNvPr id="183" name="Google Shape;183;p28"/>
          <p:cNvSpPr txBox="1"/>
          <p:nvPr/>
        </p:nvSpPr>
        <p:spPr>
          <a:xfrm>
            <a:off x="1304775" y="4324725"/>
            <a:ext cx="700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rPr>
              <a:t>https://docs.google.com/document/d/1UuS98YB2TMMLaw3Tb0g8FjqyLvpWlX1niAV5Vi0-LPs/edit?tab=t.0#heading=h.kmrf0k24817a</a:t>
            </a:r>
            <a:endParaRPr i="1" sz="1200"/>
          </a:p>
        </p:txBody>
      </p:sp>
      <p:sp>
        <p:nvSpPr>
          <p:cNvPr id="184" name="Google Shape;184;p28"/>
          <p:cNvSpPr/>
          <p:nvPr/>
        </p:nvSpPr>
        <p:spPr>
          <a:xfrm>
            <a:off x="573950" y="1780950"/>
            <a:ext cx="1420800" cy="7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Step 1</a:t>
            </a:r>
            <a:endParaRPr>
              <a:latin typeface="Calibri"/>
              <a:ea typeface="Calibri"/>
              <a:cs typeface="Calibri"/>
              <a:sym typeface="Calibri"/>
            </a:endParaRPr>
          </a:p>
        </p:txBody>
      </p:sp>
      <p:sp>
        <p:nvSpPr>
          <p:cNvPr id="185" name="Google Shape;185;p28"/>
          <p:cNvSpPr/>
          <p:nvPr/>
        </p:nvSpPr>
        <p:spPr>
          <a:xfrm>
            <a:off x="2707000" y="1753450"/>
            <a:ext cx="1420800" cy="7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Step 2</a:t>
            </a:r>
            <a:endParaRPr>
              <a:latin typeface="Calibri"/>
              <a:ea typeface="Calibri"/>
              <a:cs typeface="Calibri"/>
              <a:sym typeface="Calibri"/>
            </a:endParaRPr>
          </a:p>
        </p:txBody>
      </p:sp>
      <p:sp>
        <p:nvSpPr>
          <p:cNvPr id="186" name="Google Shape;186;p28"/>
          <p:cNvSpPr/>
          <p:nvPr/>
        </p:nvSpPr>
        <p:spPr>
          <a:xfrm>
            <a:off x="5088950" y="1753450"/>
            <a:ext cx="1420800" cy="7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Step 3</a:t>
            </a:r>
            <a:endParaRPr>
              <a:latin typeface="Calibri"/>
              <a:ea typeface="Calibri"/>
              <a:cs typeface="Calibri"/>
              <a:sym typeface="Calibri"/>
            </a:endParaRPr>
          </a:p>
        </p:txBody>
      </p:sp>
      <p:sp>
        <p:nvSpPr>
          <p:cNvPr id="187" name="Google Shape;187;p28"/>
          <p:cNvSpPr/>
          <p:nvPr/>
        </p:nvSpPr>
        <p:spPr>
          <a:xfrm>
            <a:off x="7408675" y="1780950"/>
            <a:ext cx="1420800" cy="7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Step 4</a:t>
            </a:r>
            <a:endParaRPr>
              <a:latin typeface="Calibri"/>
              <a:ea typeface="Calibri"/>
              <a:cs typeface="Calibri"/>
              <a:sym typeface="Calibri"/>
            </a:endParaRPr>
          </a:p>
        </p:txBody>
      </p:sp>
      <p:sp>
        <p:nvSpPr>
          <p:cNvPr id="188" name="Google Shape;188;p28"/>
          <p:cNvSpPr txBox="1"/>
          <p:nvPr/>
        </p:nvSpPr>
        <p:spPr>
          <a:xfrm>
            <a:off x="533400" y="2675750"/>
            <a:ext cx="230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Data Overview  </a:t>
            </a:r>
            <a:br>
              <a:rPr b="1" lang="en" sz="1200">
                <a:solidFill>
                  <a:schemeClr val="dk1"/>
                </a:solidFill>
              </a:rPr>
            </a:br>
            <a:r>
              <a:rPr b="1" lang="en" sz="1200">
                <a:solidFill>
                  <a:schemeClr val="dk1"/>
                </a:solidFill>
              </a:rPr>
              <a:t>- Loading</a:t>
            </a:r>
            <a:endParaRPr b="1" sz="1200">
              <a:solidFill>
                <a:schemeClr val="dk1"/>
              </a:solidFill>
            </a:endParaRPr>
          </a:p>
          <a:p>
            <a:pPr indent="0" lvl="0" marL="0" rtl="0" algn="l">
              <a:spcBef>
                <a:spcPts val="0"/>
              </a:spcBef>
              <a:spcAft>
                <a:spcPts val="0"/>
              </a:spcAft>
              <a:buNone/>
            </a:pPr>
            <a:r>
              <a:rPr b="1" lang="en" sz="1200">
                <a:solidFill>
                  <a:schemeClr val="dk1"/>
                </a:solidFill>
              </a:rPr>
              <a:t>- </a:t>
            </a:r>
            <a:r>
              <a:rPr b="1" lang="en" sz="1200">
                <a:solidFill>
                  <a:schemeClr val="dk1"/>
                </a:solidFill>
              </a:rPr>
              <a:t>Basic Exploration</a:t>
            </a:r>
            <a:endParaRPr b="1" sz="1200"/>
          </a:p>
        </p:txBody>
      </p:sp>
      <p:sp>
        <p:nvSpPr>
          <p:cNvPr id="189" name="Google Shape;189;p28"/>
          <p:cNvSpPr txBox="1"/>
          <p:nvPr/>
        </p:nvSpPr>
        <p:spPr>
          <a:xfrm>
            <a:off x="1731775" y="1165500"/>
            <a:ext cx="5964600" cy="4464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400"/>
              </a:spcAft>
              <a:buNone/>
            </a:pPr>
            <a:r>
              <a:rPr b="1" lang="en" sz="1700">
                <a:solidFill>
                  <a:schemeClr val="lt1"/>
                </a:solidFill>
                <a:highlight>
                  <a:srgbClr val="CC0000"/>
                </a:highlight>
              </a:rPr>
              <a:t>Step 0. </a:t>
            </a:r>
            <a:r>
              <a:rPr b="1" lang="en" sz="1700">
                <a:solidFill>
                  <a:schemeClr val="lt1"/>
                </a:solidFill>
                <a:highlight>
                  <a:srgbClr val="CC0000"/>
                </a:highlight>
              </a:rPr>
              <a:t>Problem Understanding &amp; Analytical Questions</a:t>
            </a:r>
            <a:endParaRPr b="1" sz="1700">
              <a:solidFill>
                <a:schemeClr val="lt1"/>
              </a:solidFill>
              <a:highlight>
                <a:srgbClr val="CC0000"/>
              </a:highlight>
            </a:endParaRPr>
          </a:p>
        </p:txBody>
      </p:sp>
      <p:sp>
        <p:nvSpPr>
          <p:cNvPr id="190" name="Google Shape;190;p28"/>
          <p:cNvSpPr txBox="1"/>
          <p:nvPr/>
        </p:nvSpPr>
        <p:spPr>
          <a:xfrm>
            <a:off x="2635350" y="2675750"/>
            <a:ext cx="2308200" cy="6054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0"/>
              </a:spcAft>
              <a:buClr>
                <a:schemeClr val="dk1"/>
              </a:buClr>
              <a:buSzPts val="1100"/>
              <a:buFont typeface="Arial"/>
              <a:buNone/>
            </a:pPr>
            <a:r>
              <a:rPr b="1" lang="en" sz="1200">
                <a:solidFill>
                  <a:schemeClr val="dk1"/>
                </a:solidFill>
              </a:rPr>
              <a:t>EDA by Visualization</a:t>
            </a:r>
            <a:endParaRPr b="1" sz="1200">
              <a:solidFill>
                <a:schemeClr val="dk1"/>
              </a:solidFill>
            </a:endParaRPr>
          </a:p>
          <a:p>
            <a:pPr indent="0" lvl="0" marL="0" rtl="0" algn="l">
              <a:spcBef>
                <a:spcPts val="400"/>
              </a:spcBef>
              <a:spcAft>
                <a:spcPts val="0"/>
              </a:spcAft>
              <a:buNone/>
            </a:pPr>
            <a:r>
              <a:t/>
            </a:r>
            <a:endParaRPr b="1" sz="1200">
              <a:solidFill>
                <a:schemeClr val="dk1"/>
              </a:solidFill>
            </a:endParaRPr>
          </a:p>
        </p:txBody>
      </p:sp>
      <p:sp>
        <p:nvSpPr>
          <p:cNvPr id="191" name="Google Shape;191;p28"/>
          <p:cNvSpPr txBox="1"/>
          <p:nvPr/>
        </p:nvSpPr>
        <p:spPr>
          <a:xfrm>
            <a:off x="5012750" y="2669550"/>
            <a:ext cx="2308200" cy="7851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0"/>
              </a:spcAft>
              <a:buNone/>
            </a:pPr>
            <a:r>
              <a:rPr b="1" lang="en" sz="1200">
                <a:solidFill>
                  <a:schemeClr val="dk1"/>
                </a:solidFill>
              </a:rPr>
              <a:t>Data Cleaning </a:t>
            </a:r>
            <a:endParaRPr b="1" sz="1200">
              <a:solidFill>
                <a:schemeClr val="dk1"/>
              </a:solidFill>
            </a:endParaRPr>
          </a:p>
          <a:p>
            <a:pPr indent="0" lvl="0" marL="0" rtl="0" algn="l">
              <a:spcBef>
                <a:spcPts val="1800"/>
              </a:spcBef>
              <a:spcAft>
                <a:spcPts val="400"/>
              </a:spcAft>
              <a:buClr>
                <a:schemeClr val="dk1"/>
              </a:buClr>
              <a:buSzPts val="1100"/>
              <a:buFont typeface="Arial"/>
              <a:buNone/>
            </a:pPr>
            <a:r>
              <a:rPr b="1" lang="en" sz="1200">
                <a:solidFill>
                  <a:schemeClr val="dk1"/>
                </a:solidFill>
              </a:rPr>
              <a:t>Feature Engineering</a:t>
            </a:r>
            <a:endParaRPr b="1" sz="1200">
              <a:solidFill>
                <a:schemeClr val="dk1"/>
              </a:solidFill>
            </a:endParaRPr>
          </a:p>
        </p:txBody>
      </p:sp>
      <p:sp>
        <p:nvSpPr>
          <p:cNvPr id="192" name="Google Shape;192;p28"/>
          <p:cNvSpPr txBox="1"/>
          <p:nvPr/>
        </p:nvSpPr>
        <p:spPr>
          <a:xfrm>
            <a:off x="7320950" y="2686200"/>
            <a:ext cx="2308200" cy="3693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400"/>
              </a:spcAft>
              <a:buNone/>
            </a:pPr>
            <a:r>
              <a:rPr b="1" lang="en" sz="1200">
                <a:solidFill>
                  <a:schemeClr val="dk1"/>
                </a:solidFill>
              </a:rPr>
              <a:t>Key Insights Summary</a:t>
            </a:r>
            <a:endParaRPr b="1" sz="1200">
              <a:solidFill>
                <a:schemeClr val="dk1"/>
              </a:solidFill>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196" name="Shape 196"/>
        <p:cNvGrpSpPr/>
        <p:nvPr/>
      </p:nvGrpSpPr>
      <p:grpSpPr>
        <a:xfrm>
          <a:off x="0" y="0"/>
          <a:ext cx="0" cy="0"/>
          <a:chOff x="0" y="0"/>
          <a:chExt cx="0" cy="0"/>
        </a:xfrm>
      </p:grpSpPr>
      <p:sp>
        <p:nvSpPr>
          <p:cNvPr id="197" name="Google Shape;197;p29"/>
          <p:cNvSpPr txBox="1"/>
          <p:nvPr/>
        </p:nvSpPr>
        <p:spPr>
          <a:xfrm>
            <a:off x="514350" y="514353"/>
            <a:ext cx="6936300" cy="443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3600">
                <a:solidFill>
                  <a:srgbClr val="111111"/>
                </a:solidFill>
                <a:latin typeface="Bricolage Grotesque"/>
                <a:ea typeface="Bricolage Grotesque"/>
                <a:cs typeface="Bricolage Grotesque"/>
                <a:sym typeface="Bricolage Grotesque"/>
              </a:rPr>
              <a:t>PRACTICES</a:t>
            </a:r>
            <a:endParaRPr b="1" sz="3600">
              <a:latin typeface="Bricolage Grotesque"/>
              <a:ea typeface="Bricolage Grotesque"/>
              <a:cs typeface="Bricolage Grotesque"/>
              <a:sym typeface="Bricolage Grotesque"/>
            </a:endParaRPr>
          </a:p>
        </p:txBody>
      </p:sp>
      <p:sp>
        <p:nvSpPr>
          <p:cNvPr id="198" name="Google Shape;198;p29"/>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199" name="Google Shape;199;p29"/>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4</a:t>
            </a:r>
            <a:endParaRPr sz="700"/>
          </a:p>
        </p:txBody>
      </p:sp>
      <p:pic>
        <p:nvPicPr>
          <p:cNvPr id="200" name="Google Shape;200;p29"/>
          <p:cNvPicPr preferRelativeResize="0"/>
          <p:nvPr/>
        </p:nvPicPr>
        <p:blipFill>
          <a:blip r:embed="rId4">
            <a:alphaModFix/>
          </a:blip>
          <a:stretch>
            <a:fillRect/>
          </a:stretch>
        </p:blipFill>
        <p:spPr>
          <a:xfrm>
            <a:off x="1173575" y="1098575"/>
            <a:ext cx="6582281" cy="3532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04" name="Shape 204"/>
        <p:cNvGrpSpPr/>
        <p:nvPr/>
      </p:nvGrpSpPr>
      <p:grpSpPr>
        <a:xfrm>
          <a:off x="0" y="0"/>
          <a:ext cx="0" cy="0"/>
          <a:chOff x="0" y="0"/>
          <a:chExt cx="0" cy="0"/>
        </a:xfrm>
      </p:grpSpPr>
      <p:grpSp>
        <p:nvGrpSpPr>
          <p:cNvPr id="205" name="Google Shape;205;p30"/>
          <p:cNvGrpSpPr/>
          <p:nvPr/>
        </p:nvGrpSpPr>
        <p:grpSpPr>
          <a:xfrm>
            <a:off x="0" y="0"/>
            <a:ext cx="3951810" cy="5143598"/>
            <a:chOff x="0" y="0"/>
            <a:chExt cx="2085058" cy="2713870"/>
          </a:xfrm>
        </p:grpSpPr>
        <p:sp>
          <p:nvSpPr>
            <p:cNvPr id="206" name="Google Shape;206;p30"/>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207" name="Google Shape;207;p30"/>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8" name="Google Shape;208;p30"/>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209" name="Google Shape;209;p30"/>
          <p:cNvSpPr txBox="1"/>
          <p:nvPr/>
        </p:nvSpPr>
        <p:spPr>
          <a:xfrm>
            <a:off x="514350" y="471367"/>
            <a:ext cx="3437400" cy="461700"/>
          </a:xfrm>
          <a:prstGeom prst="rect">
            <a:avLst/>
          </a:prstGeom>
          <a:noFill/>
          <a:ln>
            <a:noFill/>
          </a:ln>
        </p:spPr>
        <p:txBody>
          <a:bodyPr anchorCtr="0" anchor="t" bIns="0" lIns="0" spcFirstLastPara="1" rIns="0" wrap="square" tIns="0">
            <a:spAutoFit/>
          </a:bodyPr>
          <a:lstStyle/>
          <a:p>
            <a:pPr indent="0" lvl="0" marL="0" rtl="0" algn="l">
              <a:lnSpc>
                <a:spcPct val="100024"/>
              </a:lnSpc>
              <a:spcBef>
                <a:spcPts val="0"/>
              </a:spcBef>
              <a:spcAft>
                <a:spcPts val="0"/>
              </a:spcAft>
              <a:buNone/>
            </a:pPr>
            <a:r>
              <a:rPr lang="en" sz="3000">
                <a:solidFill>
                  <a:schemeClr val="lt1"/>
                </a:solidFill>
                <a:latin typeface="Bricolage Grotesque SemiBold"/>
                <a:ea typeface="Bricolage Grotesque SemiBold"/>
                <a:cs typeface="Bricolage Grotesque SemiBold"/>
                <a:sym typeface="Bricolage Grotesque SemiBold"/>
              </a:rPr>
              <a:t>API</a:t>
            </a:r>
            <a:endParaRPr sz="3000">
              <a:solidFill>
                <a:schemeClr val="lt1"/>
              </a:solidFill>
              <a:latin typeface="Bricolage Grotesque SemiBold"/>
              <a:ea typeface="Bricolage Grotesque SemiBold"/>
              <a:cs typeface="Bricolage Grotesque SemiBold"/>
              <a:sym typeface="Bricolage Grotesque SemiBold"/>
            </a:endParaRPr>
          </a:p>
        </p:txBody>
      </p:sp>
      <p:sp>
        <p:nvSpPr>
          <p:cNvPr id="210" name="Google Shape;210;p30"/>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3</a:t>
            </a:r>
            <a:endParaRPr sz="700"/>
          </a:p>
        </p:txBody>
      </p:sp>
      <p:sp>
        <p:nvSpPr>
          <p:cNvPr id="211" name="Google Shape;211;p30"/>
          <p:cNvSpPr txBox="1"/>
          <p:nvPr/>
        </p:nvSpPr>
        <p:spPr>
          <a:xfrm>
            <a:off x="4221350" y="2328475"/>
            <a:ext cx="4841400" cy="812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sz="1600">
                <a:solidFill>
                  <a:schemeClr val="dk1"/>
                </a:solidFill>
              </a:rPr>
              <a:t>API (Application Programming Interface), is a software communication protocol that </a:t>
            </a:r>
            <a:r>
              <a:rPr b="1" lang="en" sz="1600">
                <a:solidFill>
                  <a:schemeClr val="dk1"/>
                </a:solidFill>
                <a:highlight>
                  <a:srgbClr val="E06666"/>
                </a:highlight>
              </a:rPr>
              <a:t>allows two applications to talk to each other</a:t>
            </a:r>
            <a:r>
              <a:rPr b="1" lang="en" sz="1600">
                <a:solidFill>
                  <a:schemeClr val="dk1"/>
                </a:solidFill>
              </a:rPr>
              <a:t>.</a:t>
            </a:r>
            <a:endParaRPr sz="1600">
              <a:solidFill>
                <a:schemeClr val="dk1"/>
              </a:solidFill>
            </a:endParaRPr>
          </a:p>
        </p:txBody>
      </p:sp>
      <p:pic>
        <p:nvPicPr>
          <p:cNvPr id="212" name="Google Shape;212;p30"/>
          <p:cNvPicPr preferRelativeResize="0"/>
          <p:nvPr/>
        </p:nvPicPr>
        <p:blipFill>
          <a:blip r:embed="rId4">
            <a:alphaModFix/>
          </a:blip>
          <a:stretch>
            <a:fillRect/>
          </a:stretch>
        </p:blipFill>
        <p:spPr>
          <a:xfrm>
            <a:off x="4519448" y="142025"/>
            <a:ext cx="4092826" cy="2023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16" name="Shape 216"/>
        <p:cNvGrpSpPr/>
        <p:nvPr/>
      </p:nvGrpSpPr>
      <p:grpSpPr>
        <a:xfrm>
          <a:off x="0" y="0"/>
          <a:ext cx="0" cy="0"/>
          <a:chOff x="0" y="0"/>
          <a:chExt cx="0" cy="0"/>
        </a:xfrm>
      </p:grpSpPr>
      <p:sp>
        <p:nvSpPr>
          <p:cNvPr id="217" name="Google Shape;217;p31"/>
          <p:cNvSpPr txBox="1"/>
          <p:nvPr/>
        </p:nvSpPr>
        <p:spPr>
          <a:xfrm>
            <a:off x="533400" y="203205"/>
            <a:ext cx="71628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chemeClr val="dk1"/>
                </a:solidFill>
              </a:rPr>
              <a:t>API</a:t>
            </a:r>
            <a:endParaRPr b="1" sz="2500">
              <a:latin typeface="Bricolage Grotesque"/>
              <a:ea typeface="Bricolage Grotesque"/>
              <a:cs typeface="Bricolage Grotesque"/>
              <a:sym typeface="Bricolage Grotesque"/>
            </a:endParaRPr>
          </a:p>
        </p:txBody>
      </p:sp>
      <p:sp>
        <p:nvSpPr>
          <p:cNvPr id="218" name="Google Shape;218;p31"/>
          <p:cNvSpPr/>
          <p:nvPr/>
        </p:nvSpPr>
        <p:spPr>
          <a:xfrm>
            <a:off x="7735588" y="2095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19" name="Google Shape;219;p31"/>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5</a:t>
            </a:r>
            <a:endParaRPr sz="700"/>
          </a:p>
        </p:txBody>
      </p:sp>
      <p:sp>
        <p:nvSpPr>
          <p:cNvPr id="220" name="Google Shape;220;p31"/>
          <p:cNvSpPr txBox="1"/>
          <p:nvPr/>
        </p:nvSpPr>
        <p:spPr>
          <a:xfrm>
            <a:off x="5635850" y="968200"/>
            <a:ext cx="3304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Think of an API like a restaurant menu. The menu provides a list of dishes you can order, along with a description of each. When you specify what you want, the kitchen (the system) prepares it and gives it to you. You don’t need to know how the kitchen prepares the food — you just use the menu to interact with it.</a:t>
            </a:r>
            <a:endParaRPr i="1" sz="1600"/>
          </a:p>
        </p:txBody>
      </p:sp>
      <p:pic>
        <p:nvPicPr>
          <p:cNvPr id="221" name="Google Shape;221;p31"/>
          <p:cNvPicPr preferRelativeResize="0"/>
          <p:nvPr/>
        </p:nvPicPr>
        <p:blipFill>
          <a:blip r:embed="rId4">
            <a:alphaModFix/>
          </a:blip>
          <a:stretch>
            <a:fillRect/>
          </a:stretch>
        </p:blipFill>
        <p:spPr>
          <a:xfrm>
            <a:off x="514350" y="663399"/>
            <a:ext cx="4955349" cy="3388824"/>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25" name="Shape 225"/>
        <p:cNvGrpSpPr/>
        <p:nvPr/>
      </p:nvGrpSpPr>
      <p:grpSpPr>
        <a:xfrm>
          <a:off x="0" y="0"/>
          <a:ext cx="0" cy="0"/>
          <a:chOff x="0" y="0"/>
          <a:chExt cx="0" cy="0"/>
        </a:xfrm>
      </p:grpSpPr>
      <p:sp>
        <p:nvSpPr>
          <p:cNvPr id="226" name="Google Shape;226;p32"/>
          <p:cNvSpPr txBox="1"/>
          <p:nvPr/>
        </p:nvSpPr>
        <p:spPr>
          <a:xfrm>
            <a:off x="533400" y="203205"/>
            <a:ext cx="71628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chemeClr val="dk1"/>
                </a:solidFill>
              </a:rPr>
              <a:t>API</a:t>
            </a:r>
            <a:endParaRPr b="1" sz="2500">
              <a:latin typeface="Bricolage Grotesque"/>
              <a:ea typeface="Bricolage Grotesque"/>
              <a:cs typeface="Bricolage Grotesque"/>
              <a:sym typeface="Bricolage Grotesque"/>
            </a:endParaRPr>
          </a:p>
        </p:txBody>
      </p:sp>
      <p:sp>
        <p:nvSpPr>
          <p:cNvPr id="227" name="Google Shape;227;p32"/>
          <p:cNvSpPr/>
          <p:nvPr/>
        </p:nvSpPr>
        <p:spPr>
          <a:xfrm>
            <a:off x="7735588" y="2095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28" name="Google Shape;228;p32"/>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5</a:t>
            </a:r>
            <a:endParaRPr sz="700"/>
          </a:p>
        </p:txBody>
      </p:sp>
      <p:sp>
        <p:nvSpPr>
          <p:cNvPr id="229" name="Google Shape;229;p32"/>
          <p:cNvSpPr txBox="1"/>
          <p:nvPr/>
        </p:nvSpPr>
        <p:spPr>
          <a:xfrm>
            <a:off x="4096125" y="968200"/>
            <a:ext cx="48444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1. </a:t>
            </a:r>
            <a:r>
              <a:rPr b="1" lang="en">
                <a:solidFill>
                  <a:schemeClr val="dk1"/>
                </a:solidFill>
              </a:rPr>
              <a:t>Connect to Open Data APIs</a:t>
            </a:r>
            <a:endParaRPr b="1">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example, Twitter, Facebook, Google Maps, OpenWeather, or financial APIs (Yahoo Finance, CoinMarketCap).</a:t>
            </a:r>
            <a:endParaRPr sz="12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a:solidFill>
                  <a:schemeClr val="dk1"/>
                </a:solidFill>
              </a:rPr>
              <a:t>2. Data Enrichment</a:t>
            </a:r>
            <a:endParaRPr b="1">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OpenAI API Key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a:solidFill>
                  <a:schemeClr val="dk1"/>
                </a:solidFill>
              </a:rPr>
              <a:t>3. Model Deployment</a:t>
            </a:r>
            <a:endParaRPr b="1">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problem of online lending at banks</a:t>
            </a:r>
            <a:endParaRPr sz="12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30" name="Google Shape;230;p32"/>
          <p:cNvPicPr preferRelativeResize="0"/>
          <p:nvPr/>
        </p:nvPicPr>
        <p:blipFill>
          <a:blip r:embed="rId4">
            <a:alphaModFix/>
          </a:blip>
          <a:stretch>
            <a:fillRect/>
          </a:stretch>
        </p:blipFill>
        <p:spPr>
          <a:xfrm>
            <a:off x="660550" y="575629"/>
            <a:ext cx="2871417" cy="4327694"/>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234" name="Shape 234"/>
        <p:cNvGrpSpPr/>
        <p:nvPr/>
      </p:nvGrpSpPr>
      <p:grpSpPr>
        <a:xfrm>
          <a:off x="0" y="0"/>
          <a:ext cx="0" cy="0"/>
          <a:chOff x="0" y="0"/>
          <a:chExt cx="0" cy="0"/>
        </a:xfrm>
      </p:grpSpPr>
      <p:sp>
        <p:nvSpPr>
          <p:cNvPr id="235" name="Google Shape;235;p33"/>
          <p:cNvSpPr/>
          <p:nvPr/>
        </p:nvSpPr>
        <p:spPr>
          <a:xfrm>
            <a:off x="7735588" y="2095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36" name="Google Shape;236;p33"/>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5</a:t>
            </a:r>
            <a:endParaRPr sz="700"/>
          </a:p>
        </p:txBody>
      </p:sp>
      <p:pic>
        <p:nvPicPr>
          <p:cNvPr id="237" name="Google Shape;237;p33"/>
          <p:cNvPicPr preferRelativeResize="0"/>
          <p:nvPr/>
        </p:nvPicPr>
        <p:blipFill>
          <a:blip r:embed="rId4">
            <a:alphaModFix/>
          </a:blip>
          <a:stretch>
            <a:fillRect/>
          </a:stretch>
        </p:blipFill>
        <p:spPr>
          <a:xfrm>
            <a:off x="2092775" y="407905"/>
            <a:ext cx="4520037" cy="4327695"/>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